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50" r:id="rId2"/>
  </p:sldMasterIdLst>
  <p:notesMasterIdLst>
    <p:notesMasterId r:id="rId19"/>
  </p:notesMasterIdLst>
  <p:sldIdLst>
    <p:sldId id="303" r:id="rId3"/>
    <p:sldId id="318" r:id="rId4"/>
    <p:sldId id="325" r:id="rId5"/>
    <p:sldId id="306" r:id="rId6"/>
    <p:sldId id="307" r:id="rId7"/>
    <p:sldId id="323" r:id="rId8"/>
    <p:sldId id="319" r:id="rId9"/>
    <p:sldId id="328" r:id="rId10"/>
    <p:sldId id="297" r:id="rId11"/>
    <p:sldId id="321" r:id="rId12"/>
    <p:sldId id="320" r:id="rId13"/>
    <p:sldId id="322" r:id="rId14"/>
    <p:sldId id="324" r:id="rId15"/>
    <p:sldId id="327" r:id="rId16"/>
    <p:sldId id="326" r:id="rId17"/>
    <p:sldId id="31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-34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D4FCBE-4CD3-4F8D-8477-9651E4B008CC}" type="doc">
      <dgm:prSet loTypeId="urn:microsoft.com/office/officeart/2005/8/layout/radial3" loCatId="cycle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E3CFCD5-AC3F-46B3-AAE2-0A35EF1A79FF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ЛЭПБУК (</a:t>
          </a:r>
          <a:r>
            <a:rPr lang="ru-RU" sz="2000" b="1" dirty="0" err="1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lapbook</a:t>
          </a:r>
          <a:r>
            <a:rPr lang="ru-RU" sz="2000" b="1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)</a:t>
          </a:r>
          <a:r>
            <a:rPr lang="ru-RU" sz="2000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2000" dirty="0"/>
        </a:p>
      </dgm:t>
    </dgm:pt>
    <dgm:pt modelId="{CCAFDEEA-CBEF-4B21-B88B-D2389652EE53}" type="parTrans" cxnId="{2A034595-ECD9-454B-B9C5-40E3C532795B}">
      <dgm:prSet/>
      <dgm:spPr/>
      <dgm:t>
        <a:bodyPr/>
        <a:lstStyle/>
        <a:p>
          <a:endParaRPr lang="ru-RU"/>
        </a:p>
      </dgm:t>
    </dgm:pt>
    <dgm:pt modelId="{33F95232-BA4D-4EE2-B146-79F142CDAC05}" type="sibTrans" cxnId="{2A034595-ECD9-454B-B9C5-40E3C532795B}">
      <dgm:prSet/>
      <dgm:spPr/>
      <dgm:t>
        <a:bodyPr/>
        <a:lstStyle/>
        <a:p>
          <a:endParaRPr lang="ru-RU"/>
        </a:p>
      </dgm:t>
    </dgm:pt>
    <dgm:pt modelId="{CCBCDD57-449F-48F5-8249-13180E4D481D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Форма сотрудничества </a:t>
          </a:r>
        </a:p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родителями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5137AE-7FBB-49A9-8EC6-FF621BF860AE}" type="parTrans" cxnId="{43C35F17-D8ED-40A2-A3B8-425C4CE56E50}">
      <dgm:prSet/>
      <dgm:spPr/>
      <dgm:t>
        <a:bodyPr/>
        <a:lstStyle/>
        <a:p>
          <a:endParaRPr lang="ru-RU"/>
        </a:p>
      </dgm:t>
    </dgm:pt>
    <dgm:pt modelId="{4B134614-6A2F-4522-864B-46F34AC191E3}" type="sibTrans" cxnId="{43C35F17-D8ED-40A2-A3B8-425C4CE56E50}">
      <dgm:prSet/>
      <dgm:spPr/>
      <dgm:t>
        <a:bodyPr/>
        <a:lstStyle/>
        <a:p>
          <a:endParaRPr lang="ru-RU"/>
        </a:p>
      </dgm:t>
    </dgm:pt>
    <dgm:pt modelId="{35D81EF6-4A69-474D-B2F8-55A49F1D1C15}">
      <dgm:prSet/>
      <dgm:spPr/>
      <dgm:t>
        <a:bodyPr/>
        <a:lstStyle/>
        <a:p>
          <a:endParaRPr lang="ru-RU"/>
        </a:p>
      </dgm:t>
    </dgm:pt>
    <dgm:pt modelId="{A03C0981-881C-4439-99EA-57DA6736F8CB}" type="parTrans" cxnId="{EE2FF1C9-51F0-41B0-91DE-3B3C89CE5453}">
      <dgm:prSet/>
      <dgm:spPr/>
      <dgm:t>
        <a:bodyPr/>
        <a:lstStyle/>
        <a:p>
          <a:endParaRPr lang="ru-RU"/>
        </a:p>
      </dgm:t>
    </dgm:pt>
    <dgm:pt modelId="{DFAA2600-CDAF-4C40-ABFD-533053B6DEA0}" type="sibTrans" cxnId="{EE2FF1C9-51F0-41B0-91DE-3B3C89CE5453}">
      <dgm:prSet/>
      <dgm:spPr/>
      <dgm:t>
        <a:bodyPr/>
        <a:lstStyle/>
        <a:p>
          <a:endParaRPr lang="ru-RU"/>
        </a:p>
      </dgm:t>
    </dgm:pt>
    <dgm:pt modelId="{6B044419-DFDB-4076-AC38-1075C463A16D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Заключительный 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этап самостоятельной и совместной исследовательской работы</a:t>
          </a:r>
        </a:p>
      </dgm:t>
    </dgm:pt>
    <dgm:pt modelId="{AC648DE5-D82A-438D-800E-19813B2C6271}" type="parTrans" cxnId="{9312513D-A034-4983-8AF1-2A74A9A2BEB1}">
      <dgm:prSet/>
      <dgm:spPr/>
      <dgm:t>
        <a:bodyPr/>
        <a:lstStyle/>
        <a:p>
          <a:endParaRPr lang="ru-RU"/>
        </a:p>
      </dgm:t>
    </dgm:pt>
    <dgm:pt modelId="{1CE384B9-1B99-4CCE-814D-4D1A264DB9B3}" type="sibTrans" cxnId="{9312513D-A034-4983-8AF1-2A74A9A2BEB1}">
      <dgm:prSet/>
      <dgm:spPr/>
      <dgm:t>
        <a:bodyPr/>
        <a:lstStyle/>
        <a:p>
          <a:endParaRPr lang="ru-RU"/>
        </a:p>
      </dgm:t>
    </dgm:pt>
    <dgm:pt modelId="{BF9774E9-354E-4F28-8A2E-14919111926E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Способ 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повторить пройденный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материал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AA78B4-1332-4334-BD44-1A2FB13CA8E3}" type="parTrans" cxnId="{E39896EC-76B3-4DF7-B630-B48C92D4B26D}">
      <dgm:prSet/>
      <dgm:spPr/>
      <dgm:t>
        <a:bodyPr/>
        <a:lstStyle/>
        <a:p>
          <a:endParaRPr lang="ru-RU"/>
        </a:p>
      </dgm:t>
    </dgm:pt>
    <dgm:pt modelId="{37BF2953-5193-4E95-B8E4-B4065142C572}" type="sibTrans" cxnId="{E39896EC-76B3-4DF7-B630-B48C92D4B26D}">
      <dgm:prSet/>
      <dgm:spPr/>
      <dgm:t>
        <a:bodyPr/>
        <a:lstStyle/>
        <a:p>
          <a:endParaRPr lang="ru-RU"/>
        </a:p>
      </dgm:t>
    </dgm:pt>
    <dgm:pt modelId="{838498A6-58B7-4701-8717-69D478E3C267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Способ 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подать всю имеющуюся информацию в компактной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форме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5F6A88-534B-4AC5-ADE8-0057E26F9C7A}" type="parTrans" cxnId="{2F25D6C4-6607-4E5D-9D14-4B5322032B1E}">
      <dgm:prSet/>
      <dgm:spPr/>
      <dgm:t>
        <a:bodyPr/>
        <a:lstStyle/>
        <a:p>
          <a:endParaRPr lang="ru-RU"/>
        </a:p>
      </dgm:t>
    </dgm:pt>
    <dgm:pt modelId="{ED61DF36-B778-4C2B-9E0C-67130F6C4BB7}" type="sibTrans" cxnId="{2F25D6C4-6607-4E5D-9D14-4B5322032B1E}">
      <dgm:prSet/>
      <dgm:spPr/>
      <dgm:t>
        <a:bodyPr/>
        <a:lstStyle/>
        <a:p>
          <a:endParaRPr lang="ru-RU"/>
        </a:p>
      </dgm:t>
    </dgm:pt>
    <dgm:pt modelId="{EC7D2D35-8373-4E31-AD0B-B001B057729D}">
      <dgm:prSet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Особая </a:t>
          </a:r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форма организации учебного материала, которая помогает ребенку систематизировать знания</a:t>
          </a:r>
        </a:p>
      </dgm:t>
    </dgm:pt>
    <dgm:pt modelId="{612EDF64-FCB6-4402-9850-0CD196731E4F}" type="parTrans" cxnId="{FB0EAC19-B9A8-4873-BC4D-8AEC697429C2}">
      <dgm:prSet/>
      <dgm:spPr/>
      <dgm:t>
        <a:bodyPr/>
        <a:lstStyle/>
        <a:p>
          <a:endParaRPr lang="ru-RU"/>
        </a:p>
      </dgm:t>
    </dgm:pt>
    <dgm:pt modelId="{2190FC22-A982-4019-BBE2-5C309EF30EBF}" type="sibTrans" cxnId="{FB0EAC19-B9A8-4873-BC4D-8AEC697429C2}">
      <dgm:prSet/>
      <dgm:spPr/>
      <dgm:t>
        <a:bodyPr/>
        <a:lstStyle/>
        <a:p>
          <a:endParaRPr lang="ru-RU"/>
        </a:p>
      </dgm:t>
    </dgm:pt>
    <dgm:pt modelId="{9695668A-F6FB-49BB-ACB5-BE6BFA19786F}">
      <dgm:prSet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Используется для подгрупповой и индивидуальной работы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7849E7-5D7F-48B0-B52C-904239A04C6A}" type="parTrans" cxnId="{30EEFE4C-9B13-442F-882E-DA2B18CA3EFB}">
      <dgm:prSet/>
      <dgm:spPr/>
      <dgm:t>
        <a:bodyPr/>
        <a:lstStyle/>
        <a:p>
          <a:endParaRPr lang="ru-RU"/>
        </a:p>
      </dgm:t>
    </dgm:pt>
    <dgm:pt modelId="{A6C3DB7D-0C46-4FC2-94BB-80A765968C24}" type="sibTrans" cxnId="{30EEFE4C-9B13-442F-882E-DA2B18CA3EFB}">
      <dgm:prSet/>
      <dgm:spPr/>
      <dgm:t>
        <a:bodyPr/>
        <a:lstStyle/>
        <a:p>
          <a:endParaRPr lang="ru-RU"/>
        </a:p>
      </dgm:t>
    </dgm:pt>
    <dgm:pt modelId="{8FCF1CDF-ED67-4E14-AB95-FA615BF4778D}">
      <dgm:prSet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Является интересной формой совместной работы взрослых и детей 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725143-5432-4131-88C4-397A1D3C81C1}" type="parTrans" cxnId="{EE63165F-0624-42AA-8CB7-475111DBD584}">
      <dgm:prSet/>
      <dgm:spPr/>
      <dgm:t>
        <a:bodyPr/>
        <a:lstStyle/>
        <a:p>
          <a:endParaRPr lang="ru-RU"/>
        </a:p>
      </dgm:t>
    </dgm:pt>
    <dgm:pt modelId="{7C6BE42E-2B69-4036-9D7A-28D4C62093FC}" type="sibTrans" cxnId="{EE63165F-0624-42AA-8CB7-475111DBD584}">
      <dgm:prSet/>
      <dgm:spPr/>
      <dgm:t>
        <a:bodyPr/>
        <a:lstStyle/>
        <a:p>
          <a:endParaRPr lang="ru-RU"/>
        </a:p>
      </dgm:t>
    </dgm:pt>
    <dgm:pt modelId="{6DA83FEC-3F9C-424C-9A02-8B0A4867D6DA}">
      <dgm:prSet/>
      <dgm:spPr/>
      <dgm:t>
        <a:bodyPr/>
        <a:lstStyle/>
        <a:p>
          <a:endParaRPr lang="ru-RU"/>
        </a:p>
      </dgm:t>
    </dgm:pt>
    <dgm:pt modelId="{5564CE4B-1F2D-46D4-8136-D02F4DE4E8E1}" type="parTrans" cxnId="{76541979-ED4E-4126-9603-F89776739300}">
      <dgm:prSet/>
      <dgm:spPr/>
      <dgm:t>
        <a:bodyPr/>
        <a:lstStyle/>
        <a:p>
          <a:endParaRPr lang="ru-RU"/>
        </a:p>
      </dgm:t>
    </dgm:pt>
    <dgm:pt modelId="{8015E00C-3575-4F26-BE63-2312897E695E}" type="sibTrans" cxnId="{76541979-ED4E-4126-9603-F89776739300}">
      <dgm:prSet/>
      <dgm:spPr/>
      <dgm:t>
        <a:bodyPr/>
        <a:lstStyle/>
        <a:p>
          <a:endParaRPr lang="ru-RU"/>
        </a:p>
      </dgm:t>
    </dgm:pt>
    <dgm:pt modelId="{CC5DFBEE-F358-4D03-BC90-5DC640C53316}">
      <dgm:prSet/>
      <dgm:spPr/>
      <dgm:t>
        <a:bodyPr/>
        <a:lstStyle/>
        <a:p>
          <a:endParaRPr lang="ru-RU"/>
        </a:p>
      </dgm:t>
    </dgm:pt>
    <dgm:pt modelId="{73BB7495-ADA8-4A35-8A3E-AAC4DE2FAAA0}" type="parTrans" cxnId="{0AE2FD12-054C-4B09-88D4-500717D0F76E}">
      <dgm:prSet/>
      <dgm:spPr/>
      <dgm:t>
        <a:bodyPr/>
        <a:lstStyle/>
        <a:p>
          <a:endParaRPr lang="ru-RU"/>
        </a:p>
      </dgm:t>
    </dgm:pt>
    <dgm:pt modelId="{212F1E43-D660-4094-8F64-27951AE72D86}" type="sibTrans" cxnId="{0AE2FD12-054C-4B09-88D4-500717D0F76E}">
      <dgm:prSet/>
      <dgm:spPr/>
      <dgm:t>
        <a:bodyPr/>
        <a:lstStyle/>
        <a:p>
          <a:endParaRPr lang="ru-RU"/>
        </a:p>
      </dgm:t>
    </dgm:pt>
    <dgm:pt modelId="{E78932BF-EFE5-4E02-99E9-9AA0220B8A65}" type="pres">
      <dgm:prSet presAssocID="{59D4FCBE-4CD3-4F8D-8477-9651E4B008C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060F13-94E0-4A0B-B46B-EEA2411CF374}" type="pres">
      <dgm:prSet presAssocID="{59D4FCBE-4CD3-4F8D-8477-9651E4B008CC}" presName="radial" presStyleCnt="0">
        <dgm:presLayoutVars>
          <dgm:animLvl val="ctr"/>
        </dgm:presLayoutVars>
      </dgm:prSet>
      <dgm:spPr/>
    </dgm:pt>
    <dgm:pt modelId="{5DF5B893-F8EA-4745-B75A-93E843D140A0}" type="pres">
      <dgm:prSet presAssocID="{2E3CFCD5-AC3F-46B3-AAE2-0A35EF1A79FF}" presName="centerShape" presStyleLbl="vennNode1" presStyleIdx="0" presStyleCnt="8" custScaleX="65011" custScaleY="66652"/>
      <dgm:spPr/>
      <dgm:t>
        <a:bodyPr/>
        <a:lstStyle/>
        <a:p>
          <a:endParaRPr lang="ru-RU"/>
        </a:p>
      </dgm:t>
    </dgm:pt>
    <dgm:pt modelId="{4E4FD49B-EC43-424F-8DDA-C45C97899B72}" type="pres">
      <dgm:prSet presAssocID="{EC7D2D35-8373-4E31-AD0B-B001B057729D}" presName="node" presStyleLbl="vennNode1" presStyleIdx="1" presStyleCnt="8" custScaleX="115101" custScaleY="113734" custRadScaleRad="77040" custRadScaleInc="-2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1F964-8312-4401-AE9D-F440702B264F}" type="pres">
      <dgm:prSet presAssocID="{9695668A-F6FB-49BB-ACB5-BE6BFA19786F}" presName="node" presStyleLbl="vennNode1" presStyleIdx="2" presStyleCnt="8" custRadScaleRad="76507" custRadScaleInc="5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055D3-0A4B-4C41-ACD7-4D8D6B37A763}" type="pres">
      <dgm:prSet presAssocID="{838498A6-58B7-4701-8717-69D478E3C267}" presName="node" presStyleLbl="vennNode1" presStyleIdx="3" presStyleCnt="8" custRadScaleRad="79459" custRadScaleInc="7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48EF6F-0C1C-4522-BFF4-667D30AE538C}" type="pres">
      <dgm:prSet presAssocID="{BF9774E9-354E-4F28-8A2E-14919111926E}" presName="node" presStyleLbl="vennNode1" presStyleIdx="4" presStyleCnt="8" custRadScaleRad="79361" custRadScaleInc="3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4A6BC-E3DC-4CFB-BAB6-284161BEEE0F}" type="pres">
      <dgm:prSet presAssocID="{6B044419-DFDB-4076-AC38-1075C463A16D}" presName="node" presStyleLbl="vennNode1" presStyleIdx="5" presStyleCnt="8" custRadScaleRad="79204" custRadScaleInc="74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D4713-E1FD-4A4E-A70F-726E9A8CA123}" type="pres">
      <dgm:prSet presAssocID="{8FCF1CDF-ED67-4E14-AB95-FA615BF4778D}" presName="node" presStyleLbl="vennNode1" presStyleIdx="6" presStyleCnt="8" custRadScaleRad="76836" custRadScaleInc="2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41B6EC-122E-4D26-9ACC-7B0723AE98A8}" type="pres">
      <dgm:prSet presAssocID="{CCBCDD57-449F-48F5-8249-13180E4D481D}" presName="node" presStyleLbl="vennNode1" presStyleIdx="7" presStyleCnt="8" custRadScaleRad="76734" custRadScaleInc="1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AC03A7-E293-4490-816C-7720E790F768}" type="presOf" srcId="{2E3CFCD5-AC3F-46B3-AAE2-0A35EF1A79FF}" destId="{5DF5B893-F8EA-4745-B75A-93E843D140A0}" srcOrd="0" destOrd="0" presId="urn:microsoft.com/office/officeart/2005/8/layout/radial3"/>
    <dgm:cxn modelId="{77015607-3E90-4AE9-AAD4-4F4EC45309BF}" type="presOf" srcId="{6B044419-DFDB-4076-AC38-1075C463A16D}" destId="{CBC4A6BC-E3DC-4CFB-BAB6-284161BEEE0F}" srcOrd="0" destOrd="0" presId="urn:microsoft.com/office/officeart/2005/8/layout/radial3"/>
    <dgm:cxn modelId="{EE63165F-0624-42AA-8CB7-475111DBD584}" srcId="{2E3CFCD5-AC3F-46B3-AAE2-0A35EF1A79FF}" destId="{8FCF1CDF-ED67-4E14-AB95-FA615BF4778D}" srcOrd="5" destOrd="0" parTransId="{ED725143-5432-4131-88C4-397A1D3C81C1}" sibTransId="{7C6BE42E-2B69-4036-9D7A-28D4C62093FC}"/>
    <dgm:cxn modelId="{30EEFE4C-9B13-442F-882E-DA2B18CA3EFB}" srcId="{2E3CFCD5-AC3F-46B3-AAE2-0A35EF1A79FF}" destId="{9695668A-F6FB-49BB-ACB5-BE6BFA19786F}" srcOrd="1" destOrd="0" parTransId="{3A7849E7-5D7F-48B0-B52C-904239A04C6A}" sibTransId="{A6C3DB7D-0C46-4FC2-94BB-80A765968C24}"/>
    <dgm:cxn modelId="{FB0EAC19-B9A8-4873-BC4D-8AEC697429C2}" srcId="{2E3CFCD5-AC3F-46B3-AAE2-0A35EF1A79FF}" destId="{EC7D2D35-8373-4E31-AD0B-B001B057729D}" srcOrd="0" destOrd="0" parTransId="{612EDF64-FCB6-4402-9850-0CD196731E4F}" sibTransId="{2190FC22-A982-4019-BBE2-5C309EF30EBF}"/>
    <dgm:cxn modelId="{8CEC42E8-2509-4DA4-B228-095D791D45E1}" type="presOf" srcId="{CCBCDD57-449F-48F5-8249-13180E4D481D}" destId="{9341B6EC-122E-4D26-9ACC-7B0723AE98A8}" srcOrd="0" destOrd="0" presId="urn:microsoft.com/office/officeart/2005/8/layout/radial3"/>
    <dgm:cxn modelId="{2F25D6C4-6607-4E5D-9D14-4B5322032B1E}" srcId="{2E3CFCD5-AC3F-46B3-AAE2-0A35EF1A79FF}" destId="{838498A6-58B7-4701-8717-69D478E3C267}" srcOrd="2" destOrd="0" parTransId="{A45F6A88-534B-4AC5-ADE8-0057E26F9C7A}" sibTransId="{ED61DF36-B778-4C2B-9E0C-67130F6C4BB7}"/>
    <dgm:cxn modelId="{B8F7F1CD-15AC-4A50-A9FD-943DB9E2D371}" type="presOf" srcId="{8FCF1CDF-ED67-4E14-AB95-FA615BF4778D}" destId="{495D4713-E1FD-4A4E-A70F-726E9A8CA123}" srcOrd="0" destOrd="0" presId="urn:microsoft.com/office/officeart/2005/8/layout/radial3"/>
    <dgm:cxn modelId="{E39896EC-76B3-4DF7-B630-B48C92D4B26D}" srcId="{2E3CFCD5-AC3F-46B3-AAE2-0A35EF1A79FF}" destId="{BF9774E9-354E-4F28-8A2E-14919111926E}" srcOrd="3" destOrd="0" parTransId="{59AA78B4-1332-4334-BD44-1A2FB13CA8E3}" sibTransId="{37BF2953-5193-4E95-B8E4-B4065142C572}"/>
    <dgm:cxn modelId="{776CC015-C5F5-40CC-B3A7-48934165F201}" type="presOf" srcId="{838498A6-58B7-4701-8717-69D478E3C267}" destId="{EE1055D3-0A4B-4C41-ACD7-4D8D6B37A763}" srcOrd="0" destOrd="0" presId="urn:microsoft.com/office/officeart/2005/8/layout/radial3"/>
    <dgm:cxn modelId="{76541979-ED4E-4126-9603-F89776739300}" srcId="{59D4FCBE-4CD3-4F8D-8477-9651E4B008CC}" destId="{6DA83FEC-3F9C-424C-9A02-8B0A4867D6DA}" srcOrd="2" destOrd="0" parTransId="{5564CE4B-1F2D-46D4-8136-D02F4DE4E8E1}" sibTransId="{8015E00C-3575-4F26-BE63-2312897E695E}"/>
    <dgm:cxn modelId="{44F90A96-7F4B-4195-B2F8-3A727C3856A8}" type="presOf" srcId="{9695668A-F6FB-49BB-ACB5-BE6BFA19786F}" destId="{1D81F964-8312-4401-AE9D-F440702B264F}" srcOrd="0" destOrd="0" presId="urn:microsoft.com/office/officeart/2005/8/layout/radial3"/>
    <dgm:cxn modelId="{C8D1DC6D-E97D-4E6B-8462-DDABDE9AFF52}" type="presOf" srcId="{BF9774E9-354E-4F28-8A2E-14919111926E}" destId="{B148EF6F-0C1C-4522-BFF4-667D30AE538C}" srcOrd="0" destOrd="0" presId="urn:microsoft.com/office/officeart/2005/8/layout/radial3"/>
    <dgm:cxn modelId="{EE2FF1C9-51F0-41B0-91DE-3B3C89CE5453}" srcId="{59D4FCBE-4CD3-4F8D-8477-9651E4B008CC}" destId="{35D81EF6-4A69-474D-B2F8-55A49F1D1C15}" srcOrd="1" destOrd="0" parTransId="{A03C0981-881C-4439-99EA-57DA6736F8CB}" sibTransId="{DFAA2600-CDAF-4C40-ABFD-533053B6DEA0}"/>
    <dgm:cxn modelId="{9CF0FC81-8BEF-451D-9155-D669F03838FF}" type="presOf" srcId="{EC7D2D35-8373-4E31-AD0B-B001B057729D}" destId="{4E4FD49B-EC43-424F-8DDA-C45C97899B72}" srcOrd="0" destOrd="0" presId="urn:microsoft.com/office/officeart/2005/8/layout/radial3"/>
    <dgm:cxn modelId="{2F0DE44E-9271-4C2B-992C-F4DA8805C9D5}" type="presOf" srcId="{59D4FCBE-4CD3-4F8D-8477-9651E4B008CC}" destId="{E78932BF-EFE5-4E02-99E9-9AA0220B8A65}" srcOrd="0" destOrd="0" presId="urn:microsoft.com/office/officeart/2005/8/layout/radial3"/>
    <dgm:cxn modelId="{2A034595-ECD9-454B-B9C5-40E3C532795B}" srcId="{59D4FCBE-4CD3-4F8D-8477-9651E4B008CC}" destId="{2E3CFCD5-AC3F-46B3-AAE2-0A35EF1A79FF}" srcOrd="0" destOrd="0" parTransId="{CCAFDEEA-CBEF-4B21-B88B-D2389652EE53}" sibTransId="{33F95232-BA4D-4EE2-B146-79F142CDAC05}"/>
    <dgm:cxn modelId="{43C35F17-D8ED-40A2-A3B8-425C4CE56E50}" srcId="{2E3CFCD5-AC3F-46B3-AAE2-0A35EF1A79FF}" destId="{CCBCDD57-449F-48F5-8249-13180E4D481D}" srcOrd="6" destOrd="0" parTransId="{D55137AE-7FBB-49A9-8EC6-FF621BF860AE}" sibTransId="{4B134614-6A2F-4522-864B-46F34AC191E3}"/>
    <dgm:cxn modelId="{0AE2FD12-054C-4B09-88D4-500717D0F76E}" srcId="{59D4FCBE-4CD3-4F8D-8477-9651E4B008CC}" destId="{CC5DFBEE-F358-4D03-BC90-5DC640C53316}" srcOrd="3" destOrd="0" parTransId="{73BB7495-ADA8-4A35-8A3E-AAC4DE2FAAA0}" sibTransId="{212F1E43-D660-4094-8F64-27951AE72D86}"/>
    <dgm:cxn modelId="{9312513D-A034-4983-8AF1-2A74A9A2BEB1}" srcId="{2E3CFCD5-AC3F-46B3-AAE2-0A35EF1A79FF}" destId="{6B044419-DFDB-4076-AC38-1075C463A16D}" srcOrd="4" destOrd="0" parTransId="{AC648DE5-D82A-438D-800E-19813B2C6271}" sibTransId="{1CE384B9-1B99-4CCE-814D-4D1A264DB9B3}"/>
    <dgm:cxn modelId="{A41E0C77-305A-42D0-93B2-5EB65C327366}" type="presParOf" srcId="{E78932BF-EFE5-4E02-99E9-9AA0220B8A65}" destId="{CB060F13-94E0-4A0B-B46B-EEA2411CF374}" srcOrd="0" destOrd="0" presId="urn:microsoft.com/office/officeart/2005/8/layout/radial3"/>
    <dgm:cxn modelId="{52D15111-3616-497C-A18E-503C86F2DE7D}" type="presParOf" srcId="{CB060F13-94E0-4A0B-B46B-EEA2411CF374}" destId="{5DF5B893-F8EA-4745-B75A-93E843D140A0}" srcOrd="0" destOrd="0" presId="urn:microsoft.com/office/officeart/2005/8/layout/radial3"/>
    <dgm:cxn modelId="{9C5A03CB-B01F-44F7-A5AC-6A86D39538DE}" type="presParOf" srcId="{CB060F13-94E0-4A0B-B46B-EEA2411CF374}" destId="{4E4FD49B-EC43-424F-8DDA-C45C97899B72}" srcOrd="1" destOrd="0" presId="urn:microsoft.com/office/officeart/2005/8/layout/radial3"/>
    <dgm:cxn modelId="{2E361872-850A-49EE-B7AC-A636ABC6DD90}" type="presParOf" srcId="{CB060F13-94E0-4A0B-B46B-EEA2411CF374}" destId="{1D81F964-8312-4401-AE9D-F440702B264F}" srcOrd="2" destOrd="0" presId="urn:microsoft.com/office/officeart/2005/8/layout/radial3"/>
    <dgm:cxn modelId="{BB01BB25-40D2-48C6-9CBC-D61F1859BFD3}" type="presParOf" srcId="{CB060F13-94E0-4A0B-B46B-EEA2411CF374}" destId="{EE1055D3-0A4B-4C41-ACD7-4D8D6B37A763}" srcOrd="3" destOrd="0" presId="urn:microsoft.com/office/officeart/2005/8/layout/radial3"/>
    <dgm:cxn modelId="{CA43A47B-652B-4C7B-ADDB-C858A889EAF0}" type="presParOf" srcId="{CB060F13-94E0-4A0B-B46B-EEA2411CF374}" destId="{B148EF6F-0C1C-4522-BFF4-667D30AE538C}" srcOrd="4" destOrd="0" presId="urn:microsoft.com/office/officeart/2005/8/layout/radial3"/>
    <dgm:cxn modelId="{E239CA2F-CFA5-4A22-950A-9720C624594B}" type="presParOf" srcId="{CB060F13-94E0-4A0B-B46B-EEA2411CF374}" destId="{CBC4A6BC-E3DC-4CFB-BAB6-284161BEEE0F}" srcOrd="5" destOrd="0" presId="urn:microsoft.com/office/officeart/2005/8/layout/radial3"/>
    <dgm:cxn modelId="{5EAF1C6E-AB03-4335-80BD-C45AC982D3A6}" type="presParOf" srcId="{CB060F13-94E0-4A0B-B46B-EEA2411CF374}" destId="{495D4713-E1FD-4A4E-A70F-726E9A8CA123}" srcOrd="6" destOrd="0" presId="urn:microsoft.com/office/officeart/2005/8/layout/radial3"/>
    <dgm:cxn modelId="{ED0B6878-9ABE-44AF-997A-F28B2D35E977}" type="presParOf" srcId="{CB060F13-94E0-4A0B-B46B-EEA2411CF374}" destId="{9341B6EC-122E-4D26-9ACC-7B0723AE98A8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D4FCBE-4CD3-4F8D-8477-9651E4B008CC}" type="doc">
      <dgm:prSet loTypeId="urn:microsoft.com/office/officeart/2005/8/layout/radial3" loCatId="cycle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E3CFCD5-AC3F-46B3-AAE2-0A35EF1A79FF}">
      <dgm:prSet phldrT="[Текст]"/>
      <dgm:spPr/>
      <dgm:t>
        <a:bodyPr/>
        <a:lstStyle/>
        <a:p>
          <a:r>
            <a:rPr lang="ru-RU" b="1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ЛЭПБУК (</a:t>
          </a:r>
          <a:r>
            <a:rPr lang="ru-RU" b="1" dirty="0" err="1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lapbook</a:t>
          </a:r>
          <a:r>
            <a:rPr lang="ru-RU" b="1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) </a:t>
          </a:r>
          <a:r>
            <a:rPr lang="ru-RU" b="1" dirty="0" smtClean="0">
              <a:solidFill>
                <a:srgbClr val="0000FF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помогает:</a:t>
          </a:r>
          <a:r>
            <a:rPr lang="ru-RU" dirty="0" smtClean="0">
              <a:solidFill>
                <a:srgbClr val="0000FF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dirty="0">
            <a:solidFill>
              <a:srgbClr val="0000FF"/>
            </a:solidFill>
          </a:endParaRPr>
        </a:p>
      </dgm:t>
    </dgm:pt>
    <dgm:pt modelId="{CCAFDEEA-CBEF-4B21-B88B-D2389652EE53}" type="parTrans" cxnId="{2A034595-ECD9-454B-B9C5-40E3C532795B}">
      <dgm:prSet/>
      <dgm:spPr/>
      <dgm:t>
        <a:bodyPr/>
        <a:lstStyle/>
        <a:p>
          <a:endParaRPr lang="ru-RU"/>
        </a:p>
      </dgm:t>
    </dgm:pt>
    <dgm:pt modelId="{33F95232-BA4D-4EE2-B146-79F142CDAC05}" type="sibTrans" cxnId="{2A034595-ECD9-454B-B9C5-40E3C532795B}">
      <dgm:prSet/>
      <dgm:spPr/>
      <dgm:t>
        <a:bodyPr/>
        <a:lstStyle/>
        <a:p>
          <a:endParaRPr lang="ru-RU"/>
        </a:p>
      </dgm:t>
    </dgm:pt>
    <dgm:pt modelId="{35D81EF6-4A69-474D-B2F8-55A49F1D1C15}">
      <dgm:prSet/>
      <dgm:spPr/>
      <dgm:t>
        <a:bodyPr/>
        <a:lstStyle/>
        <a:p>
          <a:endParaRPr lang="ru-RU" dirty="0"/>
        </a:p>
      </dgm:t>
    </dgm:pt>
    <dgm:pt modelId="{A03C0981-881C-4439-99EA-57DA6736F8CB}" type="parTrans" cxnId="{EE2FF1C9-51F0-41B0-91DE-3B3C89CE5453}">
      <dgm:prSet/>
      <dgm:spPr/>
      <dgm:t>
        <a:bodyPr/>
        <a:lstStyle/>
        <a:p>
          <a:endParaRPr lang="ru-RU"/>
        </a:p>
      </dgm:t>
    </dgm:pt>
    <dgm:pt modelId="{DFAA2600-CDAF-4C40-ABFD-533053B6DEA0}" type="sibTrans" cxnId="{EE2FF1C9-51F0-41B0-91DE-3B3C89CE5453}">
      <dgm:prSet/>
      <dgm:spPr/>
      <dgm:t>
        <a:bodyPr/>
        <a:lstStyle/>
        <a:p>
          <a:endParaRPr lang="ru-RU"/>
        </a:p>
      </dgm:t>
    </dgm:pt>
    <dgm:pt modelId="{6B044419-DFDB-4076-AC38-1075C463A16D}">
      <dgm:prSet/>
      <dgm:spPr/>
      <dgm:t>
        <a:bodyPr/>
        <a:lstStyle/>
        <a:p>
          <a:r>
            <a:rPr lang="ru-RU" dirty="0" smtClean="0"/>
            <a:t>обеспечить компактное хранение (большое количество разных игр и заданий в одной папке);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E384B9-1B99-4CCE-814D-4D1A264DB9B3}" type="sibTrans" cxnId="{9312513D-A034-4983-8AF1-2A74A9A2BEB1}">
      <dgm:prSet/>
      <dgm:spPr/>
      <dgm:t>
        <a:bodyPr/>
        <a:lstStyle/>
        <a:p>
          <a:endParaRPr lang="ru-RU"/>
        </a:p>
      </dgm:t>
    </dgm:pt>
    <dgm:pt modelId="{AC648DE5-D82A-438D-800E-19813B2C6271}" type="parTrans" cxnId="{9312513D-A034-4983-8AF1-2A74A9A2BEB1}">
      <dgm:prSet/>
      <dgm:spPr/>
      <dgm:t>
        <a:bodyPr/>
        <a:lstStyle/>
        <a:p>
          <a:endParaRPr lang="ru-RU"/>
        </a:p>
      </dgm:t>
    </dgm:pt>
    <dgm:pt modelId="{BF9774E9-354E-4F28-8A2E-14919111926E}">
      <dgm:prSet/>
      <dgm:spPr/>
      <dgm:t>
        <a:bodyPr/>
        <a:lstStyle/>
        <a:p>
          <a:r>
            <a:rPr lang="ru-RU" dirty="0" smtClean="0"/>
            <a:t>обеспечить интеграцию разных видов детской деятельности (речевой, познавательной, игровой);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BF2953-5193-4E95-B8E4-B4065142C572}" type="sibTrans" cxnId="{E39896EC-76B3-4DF7-B630-B48C92D4B26D}">
      <dgm:prSet/>
      <dgm:spPr/>
      <dgm:t>
        <a:bodyPr/>
        <a:lstStyle/>
        <a:p>
          <a:endParaRPr lang="ru-RU"/>
        </a:p>
      </dgm:t>
    </dgm:pt>
    <dgm:pt modelId="{59AA78B4-1332-4334-BD44-1A2FB13CA8E3}" type="parTrans" cxnId="{E39896EC-76B3-4DF7-B630-B48C92D4B26D}">
      <dgm:prSet/>
      <dgm:spPr/>
      <dgm:t>
        <a:bodyPr/>
        <a:lstStyle/>
        <a:p>
          <a:endParaRPr lang="ru-RU"/>
        </a:p>
      </dgm:t>
    </dgm:pt>
    <dgm:pt modelId="{838498A6-58B7-4701-8717-69D478E3C267}">
      <dgm:prSet/>
      <dgm:spPr/>
      <dgm:t>
        <a:bodyPr/>
        <a:lstStyle/>
        <a:p>
          <a:r>
            <a:rPr lang="ru-RU" dirty="0" smtClean="0"/>
            <a:t>разнообразить игровые задания;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61DF36-B778-4C2B-9E0C-67130F6C4BB7}" type="sibTrans" cxnId="{2F25D6C4-6607-4E5D-9D14-4B5322032B1E}">
      <dgm:prSet/>
      <dgm:spPr/>
      <dgm:t>
        <a:bodyPr/>
        <a:lstStyle/>
        <a:p>
          <a:endParaRPr lang="ru-RU"/>
        </a:p>
      </dgm:t>
    </dgm:pt>
    <dgm:pt modelId="{A45F6A88-534B-4AC5-ADE8-0057E26F9C7A}" type="parTrans" cxnId="{2F25D6C4-6607-4E5D-9D14-4B5322032B1E}">
      <dgm:prSet/>
      <dgm:spPr/>
      <dgm:t>
        <a:bodyPr/>
        <a:lstStyle/>
        <a:p>
          <a:endParaRPr lang="ru-RU"/>
        </a:p>
      </dgm:t>
    </dgm:pt>
    <dgm:pt modelId="{9695668A-F6FB-49BB-ACB5-BE6BFA19786F}">
      <dgm:prSet custT="1"/>
      <dgm:spPr/>
      <dgm:t>
        <a:bodyPr/>
        <a:lstStyle/>
        <a:p>
          <a:r>
            <a:rPr lang="ru-RU" sz="1400" dirty="0" smtClean="0"/>
            <a:t>учитывать индивидуальные способности детей (задания разной сложности);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C3DB7D-0C46-4FC2-94BB-80A765968C24}" type="sibTrans" cxnId="{30EEFE4C-9B13-442F-882E-DA2B18CA3EFB}">
      <dgm:prSet/>
      <dgm:spPr/>
      <dgm:t>
        <a:bodyPr/>
        <a:lstStyle/>
        <a:p>
          <a:endParaRPr lang="ru-RU"/>
        </a:p>
      </dgm:t>
    </dgm:pt>
    <dgm:pt modelId="{3A7849E7-5D7F-48B0-B52C-904239A04C6A}" type="parTrans" cxnId="{30EEFE4C-9B13-442F-882E-DA2B18CA3EFB}">
      <dgm:prSet/>
      <dgm:spPr/>
      <dgm:t>
        <a:bodyPr/>
        <a:lstStyle/>
        <a:p>
          <a:endParaRPr lang="ru-RU"/>
        </a:p>
      </dgm:t>
    </dgm:pt>
    <dgm:pt modelId="{578C8026-A4FA-457B-9EDE-1C172C65C71C}">
      <dgm:prSet custT="1"/>
      <dgm:spPr/>
      <dgm:t>
        <a:bodyPr/>
        <a:lstStyle/>
        <a:p>
          <a:r>
            <a:rPr lang="ru-RU" sz="1400" dirty="0" smtClean="0"/>
            <a:t>повторить пройденный материал. 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00E75B-C3A1-400A-B913-3EDBD0D17EB8}" type="sibTrans" cxnId="{22912959-EB29-4056-9C56-0DB7B697F810}">
      <dgm:prSet/>
      <dgm:spPr/>
      <dgm:t>
        <a:bodyPr/>
        <a:lstStyle/>
        <a:p>
          <a:endParaRPr lang="ru-RU"/>
        </a:p>
      </dgm:t>
    </dgm:pt>
    <dgm:pt modelId="{7CB82C2A-10A4-440E-8300-493867A1707E}" type="parTrans" cxnId="{22912959-EB29-4056-9C56-0DB7B697F810}">
      <dgm:prSet/>
      <dgm:spPr/>
      <dgm:t>
        <a:bodyPr/>
        <a:lstStyle/>
        <a:p>
          <a:endParaRPr lang="ru-RU"/>
        </a:p>
      </dgm:t>
    </dgm:pt>
    <dgm:pt modelId="{EC7D2D35-8373-4E31-AD0B-B001B057729D}">
      <dgm:prSet custT="1"/>
      <dgm:spPr/>
      <dgm:t>
        <a:bodyPr/>
        <a:lstStyle/>
        <a:p>
          <a:r>
            <a:rPr lang="ru-RU" sz="1200" dirty="0" smtClean="0"/>
            <a:t>систематизировать знания детей, по своему желанию, организовать информацию по изучаемой теме, лучше понять и запомнить материал. 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90FC22-A982-4019-BBE2-5C309EF30EBF}" type="sibTrans" cxnId="{FB0EAC19-B9A8-4873-BC4D-8AEC697429C2}">
      <dgm:prSet/>
      <dgm:spPr/>
      <dgm:t>
        <a:bodyPr/>
        <a:lstStyle/>
        <a:p>
          <a:endParaRPr lang="ru-RU"/>
        </a:p>
      </dgm:t>
    </dgm:pt>
    <dgm:pt modelId="{612EDF64-FCB6-4402-9850-0CD196731E4F}" type="parTrans" cxnId="{FB0EAC19-B9A8-4873-BC4D-8AEC697429C2}">
      <dgm:prSet/>
      <dgm:spPr/>
      <dgm:t>
        <a:bodyPr/>
        <a:lstStyle/>
        <a:p>
          <a:endParaRPr lang="ru-RU"/>
        </a:p>
      </dgm:t>
    </dgm:pt>
    <dgm:pt modelId="{E78932BF-EFE5-4E02-99E9-9AA0220B8A65}" type="pres">
      <dgm:prSet presAssocID="{59D4FCBE-4CD3-4F8D-8477-9651E4B008C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060F13-94E0-4A0B-B46B-EEA2411CF374}" type="pres">
      <dgm:prSet presAssocID="{59D4FCBE-4CD3-4F8D-8477-9651E4B008CC}" presName="radial" presStyleCnt="0">
        <dgm:presLayoutVars>
          <dgm:animLvl val="ctr"/>
        </dgm:presLayoutVars>
      </dgm:prSet>
      <dgm:spPr/>
    </dgm:pt>
    <dgm:pt modelId="{5DF5B893-F8EA-4745-B75A-93E843D140A0}" type="pres">
      <dgm:prSet presAssocID="{2E3CFCD5-AC3F-46B3-AAE2-0A35EF1A79FF}" presName="centerShape" presStyleLbl="vennNode1" presStyleIdx="0" presStyleCnt="7" custScaleX="92644" custScaleY="82165" custLinFactNeighborX="12822" custLinFactNeighborY="1832"/>
      <dgm:spPr/>
      <dgm:t>
        <a:bodyPr/>
        <a:lstStyle/>
        <a:p>
          <a:endParaRPr lang="ru-RU"/>
        </a:p>
      </dgm:t>
    </dgm:pt>
    <dgm:pt modelId="{4E4FD49B-EC43-424F-8DDA-C45C97899B72}" type="pres">
      <dgm:prSet presAssocID="{EC7D2D35-8373-4E31-AD0B-B001B057729D}" presName="node" presStyleLbl="vennNode1" presStyleIdx="1" presStyleCnt="7" custScaleX="136437" custScaleY="127257" custRadScaleRad="86274" custRadScaleInc="216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3B5254-E1BB-47BF-B8C4-875467359E99}" type="pres">
      <dgm:prSet presAssocID="{578C8026-A4FA-457B-9EDE-1C172C65C71C}" presName="node" presStyleLbl="vennNode1" presStyleIdx="2" presStyleCnt="7" custScaleX="146910" custScaleY="138845" custRadScaleRad="120535" custRadScaleInc="16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1F964-8312-4401-AE9D-F440702B264F}" type="pres">
      <dgm:prSet presAssocID="{9695668A-F6FB-49BB-ACB5-BE6BFA19786F}" presName="node" presStyleLbl="vennNode1" presStyleIdx="3" presStyleCnt="7" custScaleX="149551" custScaleY="142199" custRadScaleRad="123989" custRadScaleInc="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055D3-0A4B-4C41-ACD7-4D8D6B37A763}" type="pres">
      <dgm:prSet presAssocID="{838498A6-58B7-4701-8717-69D478E3C267}" presName="node" presStyleLbl="vennNode1" presStyleIdx="4" presStyleCnt="7" custScaleX="143406" custScaleY="133384" custRadScaleRad="91873" custRadScaleInc="-63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48EF6F-0C1C-4522-BFF4-667D30AE538C}" type="pres">
      <dgm:prSet presAssocID="{BF9774E9-354E-4F28-8A2E-14919111926E}" presName="node" presStyleLbl="vennNode1" presStyleIdx="5" presStyleCnt="7" custScaleX="152935" custScaleY="141958" custRadScaleRad="86680" custRadScaleInc="-1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4A6BC-E3DC-4CFB-BAB6-284161BEEE0F}" type="pres">
      <dgm:prSet presAssocID="{6B044419-DFDB-4076-AC38-1075C463A16D}" presName="node" presStyleLbl="vennNode1" presStyleIdx="6" presStyleCnt="7" custScaleX="142426" custScaleY="129529" custRadScaleRad="84663" custRadScaleInc="9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4C6378-099F-4282-9069-A6164B8ECBDC}" type="presOf" srcId="{59D4FCBE-4CD3-4F8D-8477-9651E4B008CC}" destId="{E78932BF-EFE5-4E02-99E9-9AA0220B8A65}" srcOrd="0" destOrd="0" presId="urn:microsoft.com/office/officeart/2005/8/layout/radial3"/>
    <dgm:cxn modelId="{BDF8371F-BCC4-4B7D-82C9-F8642722F40A}" type="presOf" srcId="{2E3CFCD5-AC3F-46B3-AAE2-0A35EF1A79FF}" destId="{5DF5B893-F8EA-4745-B75A-93E843D140A0}" srcOrd="0" destOrd="0" presId="urn:microsoft.com/office/officeart/2005/8/layout/radial3"/>
    <dgm:cxn modelId="{30EEFE4C-9B13-442F-882E-DA2B18CA3EFB}" srcId="{2E3CFCD5-AC3F-46B3-AAE2-0A35EF1A79FF}" destId="{9695668A-F6FB-49BB-ACB5-BE6BFA19786F}" srcOrd="2" destOrd="0" parTransId="{3A7849E7-5D7F-48B0-B52C-904239A04C6A}" sibTransId="{A6C3DB7D-0C46-4FC2-94BB-80A765968C24}"/>
    <dgm:cxn modelId="{FB0EAC19-B9A8-4873-BC4D-8AEC697429C2}" srcId="{2E3CFCD5-AC3F-46B3-AAE2-0A35EF1A79FF}" destId="{EC7D2D35-8373-4E31-AD0B-B001B057729D}" srcOrd="0" destOrd="0" parTransId="{612EDF64-FCB6-4402-9850-0CD196731E4F}" sibTransId="{2190FC22-A982-4019-BBE2-5C309EF30EBF}"/>
    <dgm:cxn modelId="{6D2F2C5F-67DE-4D3C-825C-7386FDA60977}" type="presOf" srcId="{EC7D2D35-8373-4E31-AD0B-B001B057729D}" destId="{4E4FD49B-EC43-424F-8DDA-C45C97899B72}" srcOrd="0" destOrd="0" presId="urn:microsoft.com/office/officeart/2005/8/layout/radial3"/>
    <dgm:cxn modelId="{81CFD4A6-B7C2-4375-A623-83B9D9B216FC}" type="presOf" srcId="{838498A6-58B7-4701-8717-69D478E3C267}" destId="{EE1055D3-0A4B-4C41-ACD7-4D8D6B37A763}" srcOrd="0" destOrd="0" presId="urn:microsoft.com/office/officeart/2005/8/layout/radial3"/>
    <dgm:cxn modelId="{2F25D6C4-6607-4E5D-9D14-4B5322032B1E}" srcId="{2E3CFCD5-AC3F-46B3-AAE2-0A35EF1A79FF}" destId="{838498A6-58B7-4701-8717-69D478E3C267}" srcOrd="3" destOrd="0" parTransId="{A45F6A88-534B-4AC5-ADE8-0057E26F9C7A}" sibTransId="{ED61DF36-B778-4C2B-9E0C-67130F6C4BB7}"/>
    <dgm:cxn modelId="{22912959-EB29-4056-9C56-0DB7B697F810}" srcId="{2E3CFCD5-AC3F-46B3-AAE2-0A35EF1A79FF}" destId="{578C8026-A4FA-457B-9EDE-1C172C65C71C}" srcOrd="1" destOrd="0" parTransId="{7CB82C2A-10A4-440E-8300-493867A1707E}" sibTransId="{CB00E75B-C3A1-400A-B913-3EDBD0D17EB8}"/>
    <dgm:cxn modelId="{BB01FDF9-B4AC-4910-BA67-17C991291B8F}" type="presOf" srcId="{BF9774E9-354E-4F28-8A2E-14919111926E}" destId="{B148EF6F-0C1C-4522-BFF4-667D30AE538C}" srcOrd="0" destOrd="0" presId="urn:microsoft.com/office/officeart/2005/8/layout/radial3"/>
    <dgm:cxn modelId="{E39896EC-76B3-4DF7-B630-B48C92D4B26D}" srcId="{2E3CFCD5-AC3F-46B3-AAE2-0A35EF1A79FF}" destId="{BF9774E9-354E-4F28-8A2E-14919111926E}" srcOrd="4" destOrd="0" parTransId="{59AA78B4-1332-4334-BD44-1A2FB13CA8E3}" sibTransId="{37BF2953-5193-4E95-B8E4-B4065142C572}"/>
    <dgm:cxn modelId="{DD46277B-BEB9-4141-ADFB-3659606524CD}" type="presOf" srcId="{6B044419-DFDB-4076-AC38-1075C463A16D}" destId="{CBC4A6BC-E3DC-4CFB-BAB6-284161BEEE0F}" srcOrd="0" destOrd="0" presId="urn:microsoft.com/office/officeart/2005/8/layout/radial3"/>
    <dgm:cxn modelId="{EE2FF1C9-51F0-41B0-91DE-3B3C89CE5453}" srcId="{59D4FCBE-4CD3-4F8D-8477-9651E4B008CC}" destId="{35D81EF6-4A69-474D-B2F8-55A49F1D1C15}" srcOrd="1" destOrd="0" parTransId="{A03C0981-881C-4439-99EA-57DA6736F8CB}" sibTransId="{DFAA2600-CDAF-4C40-ABFD-533053B6DEA0}"/>
    <dgm:cxn modelId="{38ABA880-7348-499A-9E8F-970D33826135}" type="presOf" srcId="{9695668A-F6FB-49BB-ACB5-BE6BFA19786F}" destId="{1D81F964-8312-4401-AE9D-F440702B264F}" srcOrd="0" destOrd="0" presId="urn:microsoft.com/office/officeart/2005/8/layout/radial3"/>
    <dgm:cxn modelId="{2A034595-ECD9-454B-B9C5-40E3C532795B}" srcId="{59D4FCBE-4CD3-4F8D-8477-9651E4B008CC}" destId="{2E3CFCD5-AC3F-46B3-AAE2-0A35EF1A79FF}" srcOrd="0" destOrd="0" parTransId="{CCAFDEEA-CBEF-4B21-B88B-D2389652EE53}" sibTransId="{33F95232-BA4D-4EE2-B146-79F142CDAC05}"/>
    <dgm:cxn modelId="{43DB45DF-8484-45F5-ADA0-D28EFE76EA04}" type="presOf" srcId="{578C8026-A4FA-457B-9EDE-1C172C65C71C}" destId="{CE3B5254-E1BB-47BF-B8C4-875467359E99}" srcOrd="0" destOrd="0" presId="urn:microsoft.com/office/officeart/2005/8/layout/radial3"/>
    <dgm:cxn modelId="{9312513D-A034-4983-8AF1-2A74A9A2BEB1}" srcId="{2E3CFCD5-AC3F-46B3-AAE2-0A35EF1A79FF}" destId="{6B044419-DFDB-4076-AC38-1075C463A16D}" srcOrd="5" destOrd="0" parTransId="{AC648DE5-D82A-438D-800E-19813B2C6271}" sibTransId="{1CE384B9-1B99-4CCE-814D-4D1A264DB9B3}"/>
    <dgm:cxn modelId="{7AE3BDB4-5F32-4727-BE9D-E42C1D568DF3}" type="presParOf" srcId="{E78932BF-EFE5-4E02-99E9-9AA0220B8A65}" destId="{CB060F13-94E0-4A0B-B46B-EEA2411CF374}" srcOrd="0" destOrd="0" presId="urn:microsoft.com/office/officeart/2005/8/layout/radial3"/>
    <dgm:cxn modelId="{CA5885DB-C49C-4D18-AFA3-399137F04D3E}" type="presParOf" srcId="{CB060F13-94E0-4A0B-B46B-EEA2411CF374}" destId="{5DF5B893-F8EA-4745-B75A-93E843D140A0}" srcOrd="0" destOrd="0" presId="urn:microsoft.com/office/officeart/2005/8/layout/radial3"/>
    <dgm:cxn modelId="{6EA4EDBA-3A63-4026-9845-AA71C2AB3266}" type="presParOf" srcId="{CB060F13-94E0-4A0B-B46B-EEA2411CF374}" destId="{4E4FD49B-EC43-424F-8DDA-C45C97899B72}" srcOrd="1" destOrd="0" presId="urn:microsoft.com/office/officeart/2005/8/layout/radial3"/>
    <dgm:cxn modelId="{A06DBFBE-DCB5-4EBA-BA37-EBE2595AD41F}" type="presParOf" srcId="{CB060F13-94E0-4A0B-B46B-EEA2411CF374}" destId="{CE3B5254-E1BB-47BF-B8C4-875467359E99}" srcOrd="2" destOrd="0" presId="urn:microsoft.com/office/officeart/2005/8/layout/radial3"/>
    <dgm:cxn modelId="{50144B62-DB0E-4356-BC9A-3C4C5109CF00}" type="presParOf" srcId="{CB060F13-94E0-4A0B-B46B-EEA2411CF374}" destId="{1D81F964-8312-4401-AE9D-F440702B264F}" srcOrd="3" destOrd="0" presId="urn:microsoft.com/office/officeart/2005/8/layout/radial3"/>
    <dgm:cxn modelId="{2E46CD64-01A2-40D7-83C2-F320C9C1E79C}" type="presParOf" srcId="{CB060F13-94E0-4A0B-B46B-EEA2411CF374}" destId="{EE1055D3-0A4B-4C41-ACD7-4D8D6B37A763}" srcOrd="4" destOrd="0" presId="urn:microsoft.com/office/officeart/2005/8/layout/radial3"/>
    <dgm:cxn modelId="{2581E27B-80C5-4C2A-A9EA-8E957B76AFD8}" type="presParOf" srcId="{CB060F13-94E0-4A0B-B46B-EEA2411CF374}" destId="{B148EF6F-0C1C-4522-BFF4-667D30AE538C}" srcOrd="5" destOrd="0" presId="urn:microsoft.com/office/officeart/2005/8/layout/radial3"/>
    <dgm:cxn modelId="{93C62189-7646-4D85-BBCA-A8E2047D9A32}" type="presParOf" srcId="{CB060F13-94E0-4A0B-B46B-EEA2411CF374}" destId="{CBC4A6BC-E3DC-4CFB-BAB6-284161BEEE0F}" srcOrd="6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5B893-F8EA-4745-B75A-93E843D140A0}">
      <dsp:nvSpPr>
        <dsp:cNvPr id="0" name=""/>
        <dsp:cNvSpPr/>
      </dsp:nvSpPr>
      <dsp:spPr>
        <a:xfrm>
          <a:off x="2596027" y="2182063"/>
          <a:ext cx="2356506" cy="241598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ЛЭПБУК (</a:t>
          </a:r>
          <a:r>
            <a:rPr lang="ru-RU" sz="2000" b="1" kern="1200" dirty="0" err="1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lapbook</a:t>
          </a:r>
          <a:r>
            <a:rPr lang="ru-RU" sz="2000" b="1" kern="1200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)</a:t>
          </a:r>
          <a:r>
            <a:rPr lang="ru-RU" sz="2000" kern="1200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2000" kern="1200" dirty="0"/>
        </a:p>
      </dsp:txBody>
      <dsp:txXfrm>
        <a:off x="2941129" y="2535876"/>
        <a:ext cx="1666302" cy="1708363"/>
      </dsp:txXfrm>
    </dsp:sp>
    <dsp:sp modelId="{4E4FD49B-EC43-424F-8DDA-C45C97899B72}">
      <dsp:nvSpPr>
        <dsp:cNvPr id="0" name=""/>
        <dsp:cNvSpPr/>
      </dsp:nvSpPr>
      <dsp:spPr>
        <a:xfrm>
          <a:off x="2687424" y="540327"/>
          <a:ext cx="2086079" cy="2061304"/>
        </a:xfrm>
        <a:prstGeom prst="ellipse">
          <a:avLst/>
        </a:prstGeom>
        <a:solidFill>
          <a:schemeClr val="accent4">
            <a:alpha val="50000"/>
            <a:hueOff val="1485099"/>
            <a:satOff val="-6853"/>
            <a:lumOff val="25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Особая </a:t>
          </a: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форма организации учебного материала, которая помогает ребенку систематизировать знания</a:t>
          </a:r>
        </a:p>
      </dsp:txBody>
      <dsp:txXfrm>
        <a:off x="2992923" y="842198"/>
        <a:ext cx="1475081" cy="1457562"/>
      </dsp:txXfrm>
    </dsp:sp>
    <dsp:sp modelId="{1D81F964-8312-4401-AE9D-F440702B264F}">
      <dsp:nvSpPr>
        <dsp:cNvPr id="0" name=""/>
        <dsp:cNvSpPr/>
      </dsp:nvSpPr>
      <dsp:spPr>
        <a:xfrm>
          <a:off x="4337242" y="1431774"/>
          <a:ext cx="1812390" cy="1812390"/>
        </a:xfrm>
        <a:prstGeom prst="ellipse">
          <a:avLst/>
        </a:prstGeom>
        <a:solidFill>
          <a:schemeClr val="accent4">
            <a:alpha val="50000"/>
            <a:hueOff val="2970198"/>
            <a:satOff val="-13705"/>
            <a:lumOff val="50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Используется для подгрупповой и индивидуальной работы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2660" y="1697192"/>
        <a:ext cx="1281554" cy="1281554"/>
      </dsp:txXfrm>
    </dsp:sp>
    <dsp:sp modelId="{EE1055D3-0A4B-4C41-ACD7-4D8D6B37A763}">
      <dsp:nvSpPr>
        <dsp:cNvPr id="0" name=""/>
        <dsp:cNvSpPr/>
      </dsp:nvSpPr>
      <dsp:spPr>
        <a:xfrm>
          <a:off x="4695069" y="2913145"/>
          <a:ext cx="1812390" cy="1812390"/>
        </a:xfrm>
        <a:prstGeom prst="ellipse">
          <a:avLst/>
        </a:prstGeom>
        <a:solidFill>
          <a:schemeClr val="accent4">
            <a:alpha val="50000"/>
            <a:hueOff val="4455297"/>
            <a:satOff val="-20558"/>
            <a:lumOff val="75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Способ </a:t>
          </a:r>
          <a:r>
            <a:rPr lang="ru-RU" sz="1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подать всю имеющуюся информацию в компактной </a:t>
          </a: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форме</a:t>
          </a:r>
          <a:endParaRPr lang="ru-RU" sz="1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60487" y="3178563"/>
        <a:ext cx="1281554" cy="1281554"/>
      </dsp:txXfrm>
    </dsp:sp>
    <dsp:sp modelId="{B148EF6F-0C1C-4522-BFF4-667D30AE538C}">
      <dsp:nvSpPr>
        <dsp:cNvPr id="0" name=""/>
        <dsp:cNvSpPr/>
      </dsp:nvSpPr>
      <dsp:spPr>
        <a:xfrm>
          <a:off x="3626797" y="4197872"/>
          <a:ext cx="1812390" cy="1812390"/>
        </a:xfrm>
        <a:prstGeom prst="ellipse">
          <a:avLst/>
        </a:prstGeom>
        <a:solidFill>
          <a:schemeClr val="accent4">
            <a:alpha val="50000"/>
            <a:hueOff val="5940396"/>
            <a:satOff val="-27410"/>
            <a:lumOff val="100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Способ </a:t>
          </a:r>
          <a:r>
            <a:rPr lang="ru-RU" sz="1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повторить пройденный </a:t>
          </a: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материал</a:t>
          </a:r>
          <a:endParaRPr lang="ru-RU" sz="1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92215" y="4463290"/>
        <a:ext cx="1281554" cy="1281554"/>
      </dsp:txXfrm>
    </dsp:sp>
    <dsp:sp modelId="{CBC4A6BC-E3DC-4CFB-BAB6-284161BEEE0F}">
      <dsp:nvSpPr>
        <dsp:cNvPr id="0" name=""/>
        <dsp:cNvSpPr/>
      </dsp:nvSpPr>
      <dsp:spPr>
        <a:xfrm>
          <a:off x="1945410" y="4111209"/>
          <a:ext cx="1812390" cy="1812390"/>
        </a:xfrm>
        <a:prstGeom prst="ellipse">
          <a:avLst/>
        </a:prstGeom>
        <a:solidFill>
          <a:schemeClr val="accent4">
            <a:alpha val="50000"/>
            <a:hueOff val="7425495"/>
            <a:satOff val="-34263"/>
            <a:lumOff val="126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Заключительный </a:t>
          </a:r>
          <a:r>
            <a:rPr lang="ru-RU" sz="1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этап самостоятельной и совместной исследовательской работы</a:t>
          </a:r>
        </a:p>
      </dsp:txBody>
      <dsp:txXfrm>
        <a:off x="2210828" y="4376627"/>
        <a:ext cx="1281554" cy="1281554"/>
      </dsp:txXfrm>
    </dsp:sp>
    <dsp:sp modelId="{495D4713-E1FD-4A4E-A70F-726E9A8CA123}">
      <dsp:nvSpPr>
        <dsp:cNvPr id="0" name=""/>
        <dsp:cNvSpPr/>
      </dsp:nvSpPr>
      <dsp:spPr>
        <a:xfrm>
          <a:off x="1089813" y="2846086"/>
          <a:ext cx="1812390" cy="1812390"/>
        </a:xfrm>
        <a:prstGeom prst="ellipse">
          <a:avLst/>
        </a:prstGeom>
        <a:solidFill>
          <a:schemeClr val="accent4">
            <a:alpha val="50000"/>
            <a:hueOff val="8910594"/>
            <a:satOff val="-41115"/>
            <a:lumOff val="151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Является интересной формой совместной работы взрослых и детей 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55231" y="3111504"/>
        <a:ext cx="1281554" cy="1281554"/>
      </dsp:txXfrm>
    </dsp:sp>
    <dsp:sp modelId="{9341B6EC-122E-4D26-9ACC-7B0723AE98A8}">
      <dsp:nvSpPr>
        <dsp:cNvPr id="0" name=""/>
        <dsp:cNvSpPr/>
      </dsp:nvSpPr>
      <dsp:spPr>
        <a:xfrm>
          <a:off x="1452947" y="1351562"/>
          <a:ext cx="1812390" cy="1812390"/>
        </a:xfrm>
        <a:prstGeom prst="ellipse">
          <a:avLst/>
        </a:prstGeom>
        <a:solidFill>
          <a:schemeClr val="accent4">
            <a:alpha val="50000"/>
            <a:hueOff val="10395693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Форма сотрудничества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родителями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18365" y="1616980"/>
        <a:ext cx="1281554" cy="12815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5B893-F8EA-4745-B75A-93E843D140A0}">
      <dsp:nvSpPr>
        <dsp:cNvPr id="0" name=""/>
        <dsp:cNvSpPr/>
      </dsp:nvSpPr>
      <dsp:spPr>
        <a:xfrm>
          <a:off x="2806448" y="1718141"/>
          <a:ext cx="3140884" cy="278561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ЛЭПБУК (</a:t>
          </a:r>
          <a:r>
            <a:rPr lang="ru-RU" sz="3000" b="1" kern="1200" dirty="0" err="1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lapbook</a:t>
          </a:r>
          <a:r>
            <a:rPr lang="ru-RU" sz="3000" b="1" kern="1200" dirty="0" smtClean="0">
              <a:solidFill>
                <a:srgbClr val="FF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) </a:t>
          </a:r>
          <a:r>
            <a:rPr lang="ru-RU" sz="3000" b="1" kern="1200" dirty="0" smtClean="0">
              <a:solidFill>
                <a:srgbClr val="0000FF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помогает:</a:t>
          </a:r>
          <a:r>
            <a:rPr lang="ru-RU" sz="3000" kern="1200" dirty="0" smtClean="0">
              <a:solidFill>
                <a:srgbClr val="0000FF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3000" kern="1200" dirty="0">
            <a:solidFill>
              <a:srgbClr val="0000FF"/>
            </a:solidFill>
          </a:endParaRPr>
        </a:p>
      </dsp:txBody>
      <dsp:txXfrm>
        <a:off x="3266420" y="2126085"/>
        <a:ext cx="2220940" cy="1969729"/>
      </dsp:txXfrm>
    </dsp:sp>
    <dsp:sp modelId="{4E4FD49B-EC43-424F-8DDA-C45C97899B72}">
      <dsp:nvSpPr>
        <dsp:cNvPr id="0" name=""/>
        <dsp:cNvSpPr/>
      </dsp:nvSpPr>
      <dsp:spPr>
        <a:xfrm>
          <a:off x="3082339" y="95381"/>
          <a:ext cx="2312793" cy="2157179"/>
        </a:xfrm>
        <a:prstGeom prst="ellipse">
          <a:avLst/>
        </a:prstGeom>
        <a:solidFill>
          <a:schemeClr val="accent4">
            <a:alpha val="50000"/>
            <a:hueOff val="1732616"/>
            <a:satOff val="-7995"/>
            <a:lumOff val="29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систематизировать знания детей, по своему желанию, организовать информацию по изучаемой теме, лучше понять и запомнить материал. 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21040" y="411293"/>
        <a:ext cx="1635391" cy="1525355"/>
      </dsp:txXfrm>
    </dsp:sp>
    <dsp:sp modelId="{CE3B5254-E1BB-47BF-B8C4-875467359E99}">
      <dsp:nvSpPr>
        <dsp:cNvPr id="0" name=""/>
        <dsp:cNvSpPr/>
      </dsp:nvSpPr>
      <dsp:spPr>
        <a:xfrm>
          <a:off x="5067695" y="946941"/>
          <a:ext cx="2490324" cy="2353612"/>
        </a:xfrm>
        <a:prstGeom prst="ellipse">
          <a:avLst/>
        </a:prstGeom>
        <a:solidFill>
          <a:schemeClr val="accent4">
            <a:alpha val="50000"/>
            <a:hueOff val="3465231"/>
            <a:satOff val="-15989"/>
            <a:lumOff val="5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повторить пройденный материал. 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32395" y="1291619"/>
        <a:ext cx="1760924" cy="1664256"/>
      </dsp:txXfrm>
    </dsp:sp>
    <dsp:sp modelId="{1D81F964-8312-4401-AE9D-F440702B264F}">
      <dsp:nvSpPr>
        <dsp:cNvPr id="0" name=""/>
        <dsp:cNvSpPr/>
      </dsp:nvSpPr>
      <dsp:spPr>
        <a:xfrm>
          <a:off x="4909585" y="3201006"/>
          <a:ext cx="2535093" cy="2410466"/>
        </a:xfrm>
        <a:prstGeom prst="ellipse">
          <a:avLst/>
        </a:prstGeom>
        <a:solidFill>
          <a:schemeClr val="accent4">
            <a:alpha val="50000"/>
            <a:hueOff val="5197847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учитывать индивидуальные способности детей (задания разной сложности);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80841" y="3554011"/>
        <a:ext cx="1792581" cy="1704456"/>
      </dsp:txXfrm>
    </dsp:sp>
    <dsp:sp modelId="{EE1055D3-0A4B-4C41-ACD7-4D8D6B37A763}">
      <dsp:nvSpPr>
        <dsp:cNvPr id="0" name=""/>
        <dsp:cNvSpPr/>
      </dsp:nvSpPr>
      <dsp:spPr>
        <a:xfrm>
          <a:off x="2730475" y="3923437"/>
          <a:ext cx="2430927" cy="2261040"/>
        </a:xfrm>
        <a:prstGeom prst="ellipse">
          <a:avLst/>
        </a:prstGeom>
        <a:solidFill>
          <a:schemeClr val="accent4">
            <a:alpha val="50000"/>
            <a:hueOff val="6930462"/>
            <a:satOff val="-31979"/>
            <a:lumOff val="1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разнообразить игровые задания;</a:t>
          </a:r>
          <a:endParaRPr lang="ru-RU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86476" y="4254559"/>
        <a:ext cx="1718925" cy="1598796"/>
      </dsp:txXfrm>
    </dsp:sp>
    <dsp:sp modelId="{B148EF6F-0C1C-4522-BFF4-667D30AE538C}">
      <dsp:nvSpPr>
        <dsp:cNvPr id="0" name=""/>
        <dsp:cNvSpPr/>
      </dsp:nvSpPr>
      <dsp:spPr>
        <a:xfrm>
          <a:off x="870972" y="2807354"/>
          <a:ext cx="2592456" cy="2406381"/>
        </a:xfrm>
        <a:prstGeom prst="ellipse">
          <a:avLst/>
        </a:prstGeom>
        <a:solidFill>
          <a:schemeClr val="accent4">
            <a:alpha val="50000"/>
            <a:hueOff val="8663078"/>
            <a:satOff val="-39973"/>
            <a:lumOff val="147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обеспечить интеграцию разных видов детской деятельности (речевой, познавательной, игровой);</a:t>
          </a:r>
          <a:endParaRPr lang="ru-RU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0628" y="3159760"/>
        <a:ext cx="1833144" cy="1701569"/>
      </dsp:txXfrm>
    </dsp:sp>
    <dsp:sp modelId="{CBC4A6BC-E3DC-4CFB-BAB6-284161BEEE0F}">
      <dsp:nvSpPr>
        <dsp:cNvPr id="0" name=""/>
        <dsp:cNvSpPr/>
      </dsp:nvSpPr>
      <dsp:spPr>
        <a:xfrm>
          <a:off x="1081128" y="847660"/>
          <a:ext cx="2414314" cy="2195693"/>
        </a:xfrm>
        <a:prstGeom prst="ellipse">
          <a:avLst/>
        </a:prstGeom>
        <a:solidFill>
          <a:schemeClr val="accent4">
            <a:alpha val="50000"/>
            <a:hueOff val="10395693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обеспечить компактное хранение (большое количество разных игр и заданий в одной папке);</a:t>
          </a:r>
          <a:endParaRPr lang="ru-RU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34696" y="1169212"/>
        <a:ext cx="1707178" cy="1552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EB3E9-2FAB-4FCD-A050-5BDE4363FCD2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33F6E-FC3C-45DF-875F-0CFE5EB37C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348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78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46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9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3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9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8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4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4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7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90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05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664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60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34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7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612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912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2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41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49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330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E876-F3EA-40C2-926E-7AE86E095425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42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2E876-F3EA-40C2-926E-7AE86E095425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4402B-347B-4480-A4A1-D73ACB79BA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07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6600">
            <a:solidFill>
              <a:schemeClr val="accent2"/>
            </a:solidFill>
            <a:prstDash val="solid"/>
          </a:ln>
          <a:solidFill>
            <a:schemeClr val="accent4">
              <a:lumMod val="40000"/>
              <a:lumOff val="60000"/>
            </a:schemeClr>
          </a:solidFill>
          <a:effectLst>
            <a:outerShdw dist="38100" dir="2700000" algn="tl" rotWithShape="0">
              <a:schemeClr val="accent2"/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DA5B5-8750-4A55-A6D8-3AD43068A4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AF694-8E0D-4858-B051-6840C71483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6600">
            <a:solidFill>
              <a:schemeClr val="accent2"/>
            </a:solidFill>
            <a:prstDash val="solid"/>
          </a:ln>
          <a:solidFill>
            <a:schemeClr val="accent4">
              <a:lumMod val="40000"/>
              <a:lumOff val="60000"/>
            </a:schemeClr>
          </a:solidFill>
          <a:effectLst>
            <a:outerShdw dist="38100" dir="2700000" algn="tl" rotWithShape="0">
              <a:schemeClr val="accent2"/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eg"/><Relationship Id="rId5" Type="http://schemas.microsoft.com/office/2007/relationships/hdphoto" Target="../media/hdphoto15.wdp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am.ru/users/1184915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jpe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hyperlink" Target="https://www.maam.ru/kartinki/detskie/%D0%9B%D1%8D%D0%BF%D0%B1%D1%83%D0%BA%20%D0%BF%D0%BE%20%D1%80%D0%B0%D0%B7%D0%B2%D0%B8%D1%82%D0%B8%D1%8E%20%D1%80%D0%B5%D1%87%D0%B8%20%C2%AB%D0%92%D0%BE%D0%BB%D1%88%D0%B5%D0%B1%D0%BD%D0%B0%D1%8F%20%D1%81%D1%82%D1%80%D0%B0%D0%BD%D0%B0%C2%BB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microsoft.com/office/2007/relationships/hdphoto" Target="../media/hdphoto10.wdp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3.jpe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746760"/>
            <a:ext cx="9144000" cy="52578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err="1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Лэпбук</a:t>
            </a:r>
            <a:r>
              <a:rPr lang="ru-RU" sz="3600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– технология, как средство формирования читательской грамотности у детей дошкольного </a:t>
            </a:r>
            <a:r>
              <a:rPr lang="ru-RU" sz="3600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возраста</a:t>
            </a:r>
            <a:br>
              <a:rPr lang="ru-RU" sz="3600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Применение на практике </a:t>
            </a:r>
            <a:br>
              <a:rPr lang="ru-RU" sz="36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«ЛЭПБУК</a:t>
            </a:r>
            <a:r>
              <a:rPr lang="ru-RU" sz="2400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» </a:t>
            </a:r>
            <a:br>
              <a:rPr lang="ru-RU" sz="2400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В </a:t>
            </a:r>
            <a:r>
              <a:rPr lang="ru-RU" sz="2400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дословном переводе с английского значит «наколенная книга» или «книга на коленях» </a:t>
            </a:r>
            <a:r>
              <a:rPr lang="ru-RU" sz="2400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lap</a:t>
            </a:r>
            <a:r>
              <a:rPr lang="ru-RU" sz="2400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- колени, </a:t>
            </a:r>
            <a:r>
              <a:rPr lang="ru-RU" sz="2400" dirty="0" err="1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book</a:t>
            </a:r>
            <a:r>
              <a:rPr lang="ru-RU" sz="2400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- книга). </a:t>
            </a:r>
            <a:r>
              <a:rPr lang="ru-RU" sz="2400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Воспитатель: Иванова Людмила Владимировна</a:t>
            </a:r>
            <a:br>
              <a:rPr lang="ru-RU" sz="2000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Дошкольная группа «Капризка», МБОУ «</a:t>
            </a:r>
            <a:r>
              <a:rPr lang="ru-RU" sz="2000" dirty="0" err="1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Крутоярская</a:t>
            </a:r>
            <a:r>
              <a:rPr lang="ru-RU" sz="2000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СОШ» - 2022 г.</a:t>
            </a:r>
            <a:r>
              <a:rPr lang="ru-RU" sz="2400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6376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21"/>
          <a:stretch/>
        </p:blipFill>
        <p:spPr>
          <a:xfrm>
            <a:off x="339626" y="115154"/>
            <a:ext cx="8524568" cy="47297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83" y="3710201"/>
            <a:ext cx="3726427" cy="279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258961" y="0"/>
            <a:ext cx="46858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В гостях у сказки»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374" y="3710200"/>
            <a:ext cx="3317561" cy="2488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309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22" b="8387"/>
          <a:stretch/>
        </p:blipFill>
        <p:spPr>
          <a:xfrm>
            <a:off x="134429" y="956147"/>
            <a:ext cx="8729352" cy="4294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19432" y="292387"/>
            <a:ext cx="8052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«Зимующие и перелётные птицы»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1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97" b="7742"/>
          <a:stretch/>
        </p:blipFill>
        <p:spPr>
          <a:xfrm>
            <a:off x="382564" y="200863"/>
            <a:ext cx="8436972" cy="538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107692" y="5425383"/>
            <a:ext cx="2986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«Первоцветы»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7971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68" y="58992"/>
            <a:ext cx="8244348" cy="6183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82555" y="5534367"/>
            <a:ext cx="38539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«Насекомые»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0249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27" b="7018"/>
          <a:stretch/>
        </p:blipFill>
        <p:spPr>
          <a:xfrm>
            <a:off x="360945" y="707886"/>
            <a:ext cx="8363435" cy="454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230683" y="48126"/>
            <a:ext cx="49920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cs typeface="Times New Roman" panose="02020603050405020304" pitchFamily="18" charset="0"/>
              </a:rPr>
              <a:t>«Огород на окне»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37562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799" y="113398"/>
            <a:ext cx="80010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Aft>
                <a:spcPts val="0"/>
              </a:spcAft>
            </a:pPr>
            <a:r>
              <a:rPr lang="ru-RU" sz="20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Print" panose="02000600000000000000" pitchFamily="2" charset="0"/>
                <a:ea typeface="+mj-ea"/>
                <a:cs typeface="Times New Roman" panose="02020603050405020304" pitchFamily="18" charset="0"/>
              </a:rPr>
              <a:t>ВЫВОД:</a:t>
            </a:r>
          </a:p>
          <a:p>
            <a:pPr indent="228600">
              <a:spcAft>
                <a:spcPts val="0"/>
              </a:spcAft>
            </a:pPr>
            <a:r>
              <a:rPr lang="ru-RU" sz="20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Print" panose="02000600000000000000" pitchFamily="2" charset="0"/>
                <a:ea typeface="+mj-ea"/>
                <a:cs typeface="Times New Roman" panose="02020603050405020304" pitchFamily="18" charset="0"/>
              </a:rPr>
              <a:t>Лэпбук</a:t>
            </a:r>
            <a:r>
              <a:rPr lang="ru-RU" sz="20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Print" panose="02000600000000000000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Print" panose="02000600000000000000" pitchFamily="2" charset="0"/>
                <a:ea typeface="+mj-ea"/>
                <a:cs typeface="Times New Roman" panose="02020603050405020304" pitchFamily="18" charset="0"/>
              </a:rPr>
              <a:t>– технология, как средство формирования читательской грамотности у детей дошкольного </a:t>
            </a:r>
            <a:r>
              <a:rPr lang="ru-RU" sz="20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Print" panose="02000600000000000000" pitchFamily="2" charset="0"/>
                <a:ea typeface="+mj-ea"/>
                <a:cs typeface="Times New Roman" panose="02020603050405020304" pitchFamily="18" charset="0"/>
              </a:rPr>
              <a:t>возраста, способствует:</a:t>
            </a:r>
          </a:p>
          <a:p>
            <a:pPr indent="228600">
              <a:spcAft>
                <a:spcPts val="0"/>
              </a:spcAft>
            </a:pPr>
            <a:endParaRPr lang="ru-RU" sz="2000" dirty="0" smtClean="0">
              <a:solidFill>
                <a:srgbClr val="111111"/>
              </a:solidFill>
              <a:latin typeface="Times New Roman"/>
              <a:ea typeface="Times New Roman"/>
            </a:endParaRPr>
          </a:p>
          <a:p>
            <a:pPr indent="228600"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•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 развитию речи как средству общения детей друг с другом, с взрослыми.</a:t>
            </a:r>
            <a:endParaRPr lang="ru-RU" sz="1600" dirty="0">
              <a:latin typeface="Times New Roman"/>
              <a:ea typeface="Times New Roman"/>
            </a:endParaRPr>
          </a:p>
          <a:p>
            <a:pPr indent="228600"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• формированию словаря (понимание речи и активизация словаря – способствовать употреблению усвоенных слов в самостоятельной речи детей)</a:t>
            </a:r>
            <a:endParaRPr lang="ru-RU" sz="1600" dirty="0">
              <a:latin typeface="Times New Roman"/>
              <a:ea typeface="Times New Roman"/>
            </a:endParaRPr>
          </a:p>
          <a:p>
            <a:pPr indent="228600"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• обогащению словаря детей: существительными, глаголами, прилагательными, </a:t>
            </a: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наречиями.</a:t>
            </a:r>
            <a:endParaRPr lang="ru-RU" sz="1600" dirty="0">
              <a:latin typeface="Times New Roman"/>
              <a:ea typeface="Times New Roman"/>
            </a:endParaRPr>
          </a:p>
          <a:p>
            <a:pPr indent="228600"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• развитию артикуляционного и голосового аппарата, речевого дыхания, слухового внимания (умение пользоваться </a:t>
            </a:r>
            <a:r>
              <a:rPr lang="ru-RU" i="1" dirty="0">
                <a:solidFill>
                  <a:srgbClr val="111111"/>
                </a:solidFill>
                <a:latin typeface="Times New Roman"/>
                <a:ea typeface="Times New Roman"/>
              </a:rPr>
              <a:t>(по подражанию)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 высоты и силы голоса (</a:t>
            </a:r>
            <a:r>
              <a:rPr lang="ru-RU" i="1" dirty="0">
                <a:solidFill>
                  <a:srgbClr val="111111"/>
                </a:solidFill>
                <a:latin typeface="Times New Roman"/>
                <a:ea typeface="Times New Roman"/>
              </a:rPr>
              <a:t>«Киска, брысь!»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, </a:t>
            </a:r>
            <a:r>
              <a:rPr lang="ru-RU" i="1" dirty="0">
                <a:solidFill>
                  <a:srgbClr val="111111"/>
                </a:solidFill>
                <a:latin typeface="Times New Roman"/>
                <a:ea typeface="Times New Roman"/>
              </a:rPr>
              <a:t>«Кто пришел?»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, </a:t>
            </a:r>
            <a:r>
              <a:rPr lang="ru-RU" i="1" dirty="0">
                <a:solidFill>
                  <a:srgbClr val="111111"/>
                </a:solidFill>
                <a:latin typeface="Times New Roman"/>
                <a:ea typeface="Times New Roman"/>
              </a:rPr>
              <a:t>«Кто стучит?»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).</a:t>
            </a:r>
            <a:endParaRPr lang="ru-RU" sz="1600" dirty="0">
              <a:latin typeface="Times New Roman"/>
              <a:ea typeface="Times New Roman"/>
            </a:endParaRPr>
          </a:p>
          <a:p>
            <a:pPr indent="228600"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• умению согласовывать существительные и местоимения с глаголами, употреблять глаголы в будущем и прошедшем времени, изменять их по лицам, использовать в речи предлоги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</a:rPr>
              <a:t> </a:t>
            </a:r>
            <a:r>
              <a:rPr lang="ru-RU" i="1" dirty="0">
                <a:solidFill>
                  <a:srgbClr val="111111"/>
                </a:solidFill>
                <a:latin typeface="Times New Roman"/>
                <a:ea typeface="Times New Roman"/>
              </a:rPr>
              <a:t>(в, на, у, за, под)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003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2337" y="96247"/>
            <a:ext cx="830334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Результаты  </a:t>
            </a:r>
            <a:r>
              <a:rPr lang="ru-RU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наблюдения за </a:t>
            </a:r>
            <a:r>
              <a:rPr lang="ru-RU" sz="28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применением технологии  «</a:t>
            </a:r>
            <a:r>
              <a:rPr lang="ru-RU" sz="28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Лэпбукинг</a:t>
            </a:r>
            <a:r>
              <a:rPr lang="ru-RU" sz="28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» </a:t>
            </a:r>
            <a:r>
              <a:rPr lang="ru-RU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на практике </a:t>
            </a:r>
            <a:r>
              <a:rPr lang="ru-RU" sz="28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показали:</a:t>
            </a:r>
            <a:r>
              <a:rPr lang="ru-RU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активно взаимодействовать со сверстниками и взрослыми, проявлять интерес  к  участию  в  совместной  деятельности. 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вырос познавательный  интерес,  любознательность,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активней разговорная речь. Увеличился словарный запас.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Изучаемый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успешно используется детьми в повседневной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59150" y="4435897"/>
            <a:ext cx="653775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создании </a:t>
            </a:r>
            <a:r>
              <a:rPr lang="ru-RU" sz="2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Лэпбуков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скачаны и использованы 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</a:p>
          <a:p>
            <a:pPr lvl="0" algn="ctr"/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образовательного портала МААМ</a:t>
            </a:r>
          </a:p>
          <a:p>
            <a:pPr lvl="0" algn="ctr"/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страничка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hlinkClick r:id="rId2" tooltip="Людмила Иванова"/>
              </a:rPr>
              <a:t>http://www.maam.ru/users/</a:t>
            </a:r>
            <a:br>
              <a:rPr lang="en-US" sz="2000" dirty="0">
                <a:hlinkClick r:id="rId2" tooltip="Людмила Иванова"/>
              </a:rPr>
            </a:br>
            <a:r>
              <a:rPr lang="en-US" sz="2000" b="1" dirty="0" smtClean="0">
                <a:hlinkClick r:id="rId2" tooltip="Людмила Иванова"/>
              </a:rPr>
              <a:t>1184915</a:t>
            </a:r>
            <a:r>
              <a:rPr lang="ru-RU" sz="2000" b="1" dirty="0" smtClean="0"/>
              <a:t> </a:t>
            </a:r>
          </a:p>
          <a:p>
            <a:pPr lvl="0" algn="ctr"/>
            <a:endParaRPr lang="ru-RU" sz="20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944"/>
          <a:stretch/>
        </p:blipFill>
        <p:spPr>
          <a:xfrm>
            <a:off x="3083774" y="1558835"/>
            <a:ext cx="2871836" cy="2528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498"/>
          <a:stretch/>
        </p:blipFill>
        <p:spPr>
          <a:xfrm>
            <a:off x="6176621" y="347067"/>
            <a:ext cx="2795249" cy="3255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33" y="4271860"/>
            <a:ext cx="2370337" cy="237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824843" y="142065"/>
            <a:ext cx="4572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Лэпбук</a:t>
            </a:r>
            <a:r>
              <a:rPr lang="ru-RU" b="1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– технология, как средство </a:t>
            </a:r>
            <a:r>
              <a:rPr lang="ru-RU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формирования читательской грамотности у детей дошкольного возраста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3833681"/>
            <a:ext cx="2619032" cy="2619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7" y="96255"/>
            <a:ext cx="2359453" cy="2359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13" b="7513"/>
          <a:stretch/>
        </p:blipFill>
        <p:spPr>
          <a:xfrm>
            <a:off x="81643" y="2625524"/>
            <a:ext cx="2743200" cy="1532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710900" y="4271860"/>
            <a:ext cx="3542788" cy="20621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Своими руками созданы тематические </a:t>
            </a:r>
            <a:r>
              <a:rPr lang="ru-RU" sz="1600" b="1" dirty="0" err="1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Лэпбуки</a:t>
            </a:r>
            <a:r>
              <a:rPr lang="ru-RU" sz="16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Птицы», «Насекомые», «Вода», «Берегите природу», «Огород на подоконнике», «День Победы», «Весна», «В гостях у сказки</a:t>
            </a:r>
            <a:r>
              <a:rPr lang="ru-RU" sz="1600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», «Времена года</a:t>
            </a:r>
            <a:r>
              <a:rPr lang="ru-RU" sz="1600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07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4270" y="158980"/>
            <a:ext cx="64497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поиске новых форм организации образовательной деятельности находится сейчас каждый </a:t>
            </a:r>
            <a:r>
              <a:rPr lang="ru-RU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педагог. </a:t>
            </a:r>
            <a:r>
              <a:rPr lang="ru-RU" b="1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Результатом такого поиска  </a:t>
            </a:r>
            <a:r>
              <a:rPr lang="ru-RU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для меня стала</a:t>
            </a:r>
            <a:r>
              <a:rPr lang="ru-RU" b="1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  тематическая папка или </a:t>
            </a:r>
            <a:r>
              <a:rPr lang="ru-RU" b="1" dirty="0" err="1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Лэпбук</a:t>
            </a:r>
            <a:r>
              <a:rPr lang="ru-RU" b="1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. </a:t>
            </a:r>
            <a:endParaRPr lang="ru-RU" b="1" dirty="0" smtClean="0">
              <a:solidFill>
                <a:srgbClr val="0000FF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lvl="0" algn="ctr"/>
            <a:endParaRPr lang="ru-RU" b="1" dirty="0" smtClean="0">
              <a:solidFill>
                <a:srgbClr val="0000FF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err="1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Лэпбук</a:t>
            </a:r>
            <a:r>
              <a:rPr lang="ru-RU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— это собирательный образ плаката, книги и раздаточного материла, который направлен на развитие творческого потенциала в рамках заданной темы, расширяя не только кругозор, но и формируя навыки и </a:t>
            </a:r>
            <a:r>
              <a:rPr lang="ru-RU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умения читательской </a:t>
            </a:r>
            <a:r>
              <a:rPr lang="ru-RU" b="1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грамотности </a:t>
            </a:r>
            <a:endParaRPr lang="ru-RU" b="1" dirty="0" smtClean="0">
              <a:solidFill>
                <a:srgbClr val="0000FF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у </a:t>
            </a:r>
            <a:r>
              <a:rPr lang="ru-RU" b="1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детей дошкольного </a:t>
            </a:r>
            <a:r>
              <a:rPr lang="ru-RU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возраста</a:t>
            </a:r>
            <a:r>
              <a:rPr lang="ru-RU" b="1" dirty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E:\лэпбук чит\лэпбук на сайт\л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05"/>
          <a:stretch/>
        </p:blipFill>
        <p:spPr bwMode="auto">
          <a:xfrm>
            <a:off x="107415" y="158980"/>
            <a:ext cx="2502634" cy="306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415" y="3586096"/>
            <a:ext cx="41036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err="1">
                <a:solidFill>
                  <a:srgbClr val="7030A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Лэпбук</a:t>
            </a:r>
            <a:r>
              <a:rPr lang="ru-RU" b="1" dirty="0">
                <a:solidFill>
                  <a:srgbClr val="7030A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«Волшебная страна» - настоящая книга-сокровищница, предназначенная для организации интересных познавательных занятий по развитию речи дошкольников. Комплект карманов-домиков превратит любое занятие в увлекательное путешествие по исследованию особенностей речевого развития.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Лэпбук по развитию речи «Волшебная страна» на МAAM. Паспорт лэпбука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274" y="3586096"/>
            <a:ext cx="4620126" cy="3139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868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9144000" cy="6858000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06078524"/>
              </p:ext>
            </p:extLst>
          </p:nvPr>
        </p:nvGraphicFramePr>
        <p:xfrm>
          <a:off x="709863" y="288759"/>
          <a:ext cx="7548561" cy="6421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334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4"/>
            <a:ext cx="9144000" cy="6824749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689943837"/>
              </p:ext>
            </p:extLst>
          </p:nvPr>
        </p:nvGraphicFramePr>
        <p:xfrm>
          <a:off x="775631" y="336884"/>
          <a:ext cx="7592738" cy="6112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822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39" y="173293"/>
            <a:ext cx="8361764" cy="627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6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19" y="1629614"/>
            <a:ext cx="6774536" cy="5080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10" b="4086"/>
          <a:stretch/>
        </p:blipFill>
        <p:spPr>
          <a:xfrm>
            <a:off x="288758" y="1317715"/>
            <a:ext cx="2286000" cy="235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04" y="200864"/>
            <a:ext cx="4177539" cy="3133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33987" y="-29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rgbClr val="11111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Лэпбук</a:t>
            </a:r>
            <a:r>
              <a:rPr lang="ru-RU" dirty="0">
                <a:solidFill>
                  <a:srgbClr val="11111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содержащий в себе множество карманов, окошечек, книжек, раскладушек, по разному раскрывающихся, сразу же привлёк внимание и заинтересовал детей.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9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ри состояния воды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7"/>
          <a:stretch/>
        </p:blipFill>
        <p:spPr bwMode="auto">
          <a:xfrm rot="20866021">
            <a:off x="224602" y="3535856"/>
            <a:ext cx="4253698" cy="2575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свойства воды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5"/>
          <a:stretch/>
        </p:blipFill>
        <p:spPr bwMode="auto">
          <a:xfrm rot="495077">
            <a:off x="4932277" y="712588"/>
            <a:ext cx="3777164" cy="2509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пословицы о воде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3"/>
          <a:stretch/>
        </p:blipFill>
        <p:spPr bwMode="auto">
          <a:xfrm>
            <a:off x="4754086" y="3705725"/>
            <a:ext cx="4115893" cy="269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в природе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3"/>
          <a:stretch/>
        </p:blipFill>
        <p:spPr bwMode="auto">
          <a:xfrm>
            <a:off x="101919" y="454540"/>
            <a:ext cx="3470927" cy="265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опыты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9"/>
          <a:stretch/>
        </p:blipFill>
        <p:spPr bwMode="auto">
          <a:xfrm>
            <a:off x="2469216" y="1575895"/>
            <a:ext cx="3838325" cy="2538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01920" y="8264"/>
            <a:ext cx="904208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Отличная картотека опытов с водой. </a:t>
            </a: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Играем</a:t>
            </a: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экспериментируем, познаем! 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66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0780"/>
            <a:ext cx="9144793" cy="6919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54" y="1811709"/>
            <a:ext cx="6671186" cy="5003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99651" y="-4173"/>
            <a:ext cx="78313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Print" panose="02000600000000000000" pitchFamily="2" charset="0"/>
                <a:ea typeface="+mj-ea"/>
                <a:cs typeface="Times New Roman" panose="02020603050405020304" pitchFamily="18" charset="0"/>
              </a:rPr>
              <a:t>Книжка-малышка </a:t>
            </a:r>
            <a:r>
              <a:rPr lang="ru-RU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Print" panose="02000600000000000000" pitchFamily="2" charset="0"/>
                <a:ea typeface="+mj-ea"/>
                <a:cs typeface="Times New Roman" panose="02020603050405020304" pitchFamily="18" charset="0"/>
              </a:rPr>
              <a:t>своими руками, как один из приемов формирования читательской грамотности </a:t>
            </a:r>
            <a:r>
              <a:rPr lang="ru-RU" sz="28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Print" panose="02000600000000000000" pitchFamily="2" charset="0"/>
                <a:ea typeface="+mj-ea"/>
                <a:cs typeface="Times New Roman" panose="02020603050405020304" pitchFamily="18" charset="0"/>
              </a:rPr>
              <a:t>дошкольников</a:t>
            </a:r>
            <a:endParaRPr lang="ru-RU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Segoe Print" panose="02000600000000000000" pitchFamily="2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78"/>
          <a:stretch/>
        </p:blipFill>
        <p:spPr>
          <a:xfrm>
            <a:off x="6855504" y="1384006"/>
            <a:ext cx="1657037" cy="167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615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тех. лэпбук 22</Template>
  <TotalTime>1135</TotalTime>
  <Words>360</Words>
  <Application>Microsoft Office PowerPoint</Application>
  <PresentationFormat>Экран (4:3)</PresentationFormat>
  <Paragraphs>47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Office Theme</vt:lpstr>
      <vt:lpstr>Лэпбук – технология, как средство формирования читательской грамотности у детей дошкольного возраста  Применение на практике   «ЛЭПБУК»   В дословном переводе с английского значит «наколенная книга» или «книга на коленях»  (lap - колени, book - книга).    Воспитатель: Иванова Людмила Владимировна Дошкольная группа «Капризка», МБОУ «Крутоярская СОШ» - 2022 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иванова</dc:creator>
  <cp:lastModifiedBy>user</cp:lastModifiedBy>
  <cp:revision>84</cp:revision>
  <cp:lastPrinted>2015-05-12T08:55:08Z</cp:lastPrinted>
  <dcterms:created xsi:type="dcterms:W3CDTF">2015-03-11T04:51:15Z</dcterms:created>
  <dcterms:modified xsi:type="dcterms:W3CDTF">2022-04-01T12:00:55Z</dcterms:modified>
</cp:coreProperties>
</file>