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0" r:id="rId6"/>
    <p:sldId id="261" r:id="rId7"/>
    <p:sldId id="265" r:id="rId8"/>
    <p:sldId id="264" r:id="rId9"/>
  </p:sldIdLst>
  <p:sldSz cx="20104100" cy="11309350"/>
  <p:notesSz cx="20104100" cy="1130935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Druk Cyr" charset="-52"/>
      <p:regular r:id="rId18"/>
    </p:embeddedFont>
    <p:embeddedFont>
      <p:font typeface="Neue Machina" panose="020B0604020202020204" charset="-52"/>
      <p:regular r:id="rId19"/>
      <p:bold r:id="rId20"/>
    </p:embeddedFont>
    <p:embeddedFont>
      <p:font typeface="NeueMachina-Medium" panose="020B0604020202020204" charset="-52"/>
      <p:regular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 varScale="1">
        <p:scale>
          <a:sx n="50" d="100"/>
          <a:sy n="50" d="100"/>
        </p:scale>
        <p:origin x="662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hyperlink" Target="https://nra-russia.ru/library-nra/istorija-semi-roda-i-maloj-rodiny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nra-russia.ru/library-nra/rodnye-jazyki-i-kultura-narodov-rossii-dlja-roditelej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1282" y="0"/>
              <a:ext cx="1722816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1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11644" y="5468036"/>
            <a:ext cx="7960359" cy="4341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endParaRPr sz="2850" dirty="0">
              <a:latin typeface="Neue Machina"/>
              <a:cs typeface="Neue Machi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408" y="679641"/>
            <a:ext cx="4074642" cy="2159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2A3D60-CABF-42C6-9241-CC0D6BC43598}"/>
              </a:ext>
            </a:extLst>
          </p:cNvPr>
          <p:cNvSpPr/>
          <p:nvPr/>
        </p:nvSpPr>
        <p:spPr>
          <a:xfrm>
            <a:off x="5749796" y="3096198"/>
            <a:ext cx="10052050" cy="55812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 cap="all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Национальная родительская ассоциация социальной поддержки семьи и защиты семейных ценностей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cap="all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000" b="1" cap="all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Красноярское региональное отделение</a:t>
            </a:r>
          </a:p>
          <a:p>
            <a:pPr algn="ctr">
              <a:lnSpc>
                <a:spcPct val="150000"/>
              </a:lnSpc>
              <a:defRPr/>
            </a:pPr>
            <a:endParaRPr lang="ru-RU" sz="2000" b="1" cap="all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000" b="1" cap="all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3200" b="1" cap="all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Ресурсы НРА для развития родительской компетенции</a:t>
            </a:r>
          </a:p>
          <a:p>
            <a:pPr algn="ctr">
              <a:lnSpc>
                <a:spcPct val="150000"/>
              </a:lnSpc>
              <a:defRPr/>
            </a:pPr>
            <a:endParaRPr lang="en-US" sz="2000" b="1" cap="all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AE01B-C83C-46A3-A88D-FD4ADE97F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1846" y="256922"/>
            <a:ext cx="3428846" cy="25817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202" y="0"/>
            <a:ext cx="1950757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52714" y="3729628"/>
            <a:ext cx="6523355" cy="4341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endParaRPr sz="2850" dirty="0">
              <a:latin typeface="Neue Machina"/>
              <a:cs typeface="Neue Machi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6647" y="244475"/>
            <a:ext cx="19507570" cy="8456079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F96A473-06A3-4149-82F8-01CE1FAE7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2000"/>
              </p:ext>
            </p:extLst>
          </p:nvPr>
        </p:nvGraphicFramePr>
        <p:xfrm>
          <a:off x="679450" y="3151219"/>
          <a:ext cx="16046635" cy="7384953"/>
        </p:xfrm>
        <a:graphic>
          <a:graphicData uri="http://schemas.openxmlformats.org/drawingml/2006/table">
            <a:tbl>
              <a:tblPr firstRow="1" bandRow="1"/>
              <a:tblGrid>
                <a:gridCol w="2305581">
                  <a:extLst>
                    <a:ext uri="{9D8B030D-6E8A-4147-A177-3AD203B41FA5}">
                      <a16:colId xmlns:a16="http://schemas.microsoft.com/office/drawing/2014/main" val="47857044"/>
                    </a:ext>
                  </a:extLst>
                </a:gridCol>
                <a:gridCol w="2290176">
                  <a:extLst>
                    <a:ext uri="{9D8B030D-6E8A-4147-A177-3AD203B41FA5}">
                      <a16:colId xmlns:a16="http://schemas.microsoft.com/office/drawing/2014/main" val="831453845"/>
                    </a:ext>
                  </a:extLst>
                </a:gridCol>
                <a:gridCol w="2484467">
                  <a:extLst>
                    <a:ext uri="{9D8B030D-6E8A-4147-A177-3AD203B41FA5}">
                      <a16:colId xmlns:a16="http://schemas.microsoft.com/office/drawing/2014/main" val="2198640932"/>
                    </a:ext>
                  </a:extLst>
                </a:gridCol>
                <a:gridCol w="2932518">
                  <a:extLst>
                    <a:ext uri="{9D8B030D-6E8A-4147-A177-3AD203B41FA5}">
                      <a16:colId xmlns:a16="http://schemas.microsoft.com/office/drawing/2014/main" val="3017687191"/>
                    </a:ext>
                  </a:extLst>
                </a:gridCol>
                <a:gridCol w="2557098">
                  <a:extLst>
                    <a:ext uri="{9D8B030D-6E8A-4147-A177-3AD203B41FA5}">
                      <a16:colId xmlns:a16="http://schemas.microsoft.com/office/drawing/2014/main" val="3203322688"/>
                    </a:ext>
                  </a:extLst>
                </a:gridCol>
                <a:gridCol w="3476795">
                  <a:extLst>
                    <a:ext uri="{9D8B030D-6E8A-4147-A177-3AD203B41FA5}">
                      <a16:colId xmlns:a16="http://schemas.microsoft.com/office/drawing/2014/main" val="2491089305"/>
                    </a:ext>
                  </a:extLst>
                </a:gridCol>
              </a:tblGrid>
              <a:tr h="720217">
                <a:tc gridSpan="3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Система повышения квалификации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Общественные организации края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046634"/>
                  </a:ext>
                </a:extLst>
              </a:tr>
              <a:tr h="208143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Компетен-ция</a:t>
                      </a:r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по </a:t>
                      </a:r>
                      <a:r>
                        <a:rPr lang="ru-RU" sz="28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ра</a:t>
                      </a:r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-боте с семь-</a:t>
                      </a:r>
                      <a:r>
                        <a:rPr lang="ru-RU" sz="28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ёй</a:t>
                      </a:r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8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специа</a:t>
                      </a:r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-листов ОО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Гражданско-правовая грамот-</a:t>
                      </a:r>
                      <a:r>
                        <a:rPr lang="ru-RU" sz="28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ность</a:t>
                      </a:r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роди-</a:t>
                      </a:r>
                      <a:r>
                        <a:rPr lang="ru-RU" sz="2800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телей</a:t>
                      </a:r>
                      <a:endParaRPr lang="ru-RU" sz="28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Финансовая грамотность родителей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РОО КК «Творческий Союз Учителей»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КРОО </a:t>
                      </a:r>
                    </a:p>
                    <a:p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"В поддержку семейного образования"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Институт образования взрослых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609618"/>
                  </a:ext>
                </a:extLst>
              </a:tr>
              <a:tr h="443969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Comic Sans MS" panose="030F0702030302020204" pitchFamily="66" charset="0"/>
                        </a:rPr>
                        <a:t>Клуб 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специ-алистов</a:t>
                      </a:r>
                      <a:r>
                        <a:rPr lang="ru-RU" sz="2800" dirty="0">
                          <a:latin typeface="Comic Sans MS" panose="030F0702030302020204" pitchFamily="66" charset="0"/>
                        </a:rPr>
                        <a:t>, работающих с семьями</a:t>
                      </a:r>
                    </a:p>
                    <a:p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Comic Sans MS" panose="030F0702030302020204" pitchFamily="66" charset="0"/>
                        </a:rPr>
                        <a:t>Конференция «Граждан-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ское</a:t>
                      </a:r>
                      <a:r>
                        <a:rPr lang="ru-RU" sz="28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образо-вание</a:t>
                      </a:r>
                      <a:r>
                        <a:rPr lang="ru-RU" sz="2800" dirty="0">
                          <a:latin typeface="Comic Sans MS" panose="030F0702030302020204" pitchFamily="66" charset="0"/>
                        </a:rPr>
                        <a:t> в информационный век</a:t>
                      </a:r>
                    </a:p>
                    <a:p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dirty="0">
                          <a:latin typeface="Comic Sans MS" panose="030F0702030302020204" pitchFamily="66" charset="0"/>
                        </a:rPr>
                        <a:t>Краевой семейный творческий конкурс «Финансовые истории моей семьи»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Comic Sans MS" panose="030F0702030302020204" pitchFamily="66" charset="0"/>
                        </a:rPr>
                        <a:t>ОП «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Подготов</a:t>
                      </a:r>
                      <a:r>
                        <a:rPr lang="ru-RU" sz="2800" dirty="0">
                          <a:latin typeface="Comic Sans MS" panose="030F0702030302020204" pitchFamily="66" charset="0"/>
                        </a:rPr>
                        <a:t>-ка лиц, желаю-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щих</a:t>
                      </a:r>
                      <a:r>
                        <a:rPr lang="ru-RU" sz="2800" dirty="0">
                          <a:latin typeface="Comic Sans MS" panose="030F0702030302020204" pitchFamily="66" charset="0"/>
                        </a:rPr>
                        <a:t> принять на воспитание в свою семью ребенка, 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остав-шегося</a:t>
                      </a:r>
                      <a:r>
                        <a:rPr lang="ru-RU" sz="2800" dirty="0">
                          <a:latin typeface="Comic Sans MS" panose="030F0702030302020204" pitchFamily="66" charset="0"/>
                        </a:rPr>
                        <a:t> без попечения родителей»</a:t>
                      </a:r>
                    </a:p>
                    <a:p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dirty="0">
                          <a:latin typeface="Comic Sans MS" panose="030F0702030302020204" pitchFamily="66" charset="0"/>
                        </a:rPr>
                        <a:t>Содействие развитию и обеспечение доступности семейного образования для всех семей с детьми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800" dirty="0">
                          <a:latin typeface="Comic Sans MS" panose="030F0702030302020204" pitchFamily="66" charset="0"/>
                        </a:rPr>
                        <a:t>Проект «Бюро 55+» (ресурс прародителей для воспитания детей)</a:t>
                      </a:r>
                    </a:p>
                    <a:p>
                      <a:r>
                        <a:rPr lang="ru-RU" sz="2800" dirty="0">
                          <a:latin typeface="Comic Sans MS" panose="030F0702030302020204" pitchFamily="66" charset="0"/>
                        </a:rPr>
                        <a:t>Центр серебряного </a:t>
                      </a:r>
                      <a:r>
                        <a:rPr lang="ru-RU" sz="2800" dirty="0" err="1">
                          <a:latin typeface="Comic Sans MS" panose="030F0702030302020204" pitchFamily="66" charset="0"/>
                        </a:rPr>
                        <a:t>волонтёрства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150646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52A2BB-162D-4398-9A61-B64C0A954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967" y="745204"/>
            <a:ext cx="2456901" cy="14326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AEB798-B4E1-46E6-9986-5C9FC4696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683" y="830719"/>
            <a:ext cx="2475191" cy="1414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A72CD3-91F5-467F-8609-4C773A822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2806" y="395353"/>
            <a:ext cx="3121161" cy="21351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C4E05D-80A8-476F-AD5D-480EC8DA1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806" y="1012846"/>
            <a:ext cx="2813345" cy="10501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50DA6C-0493-4EAD-8388-98E4EDD96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8250" y="544115"/>
            <a:ext cx="2064890" cy="20648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460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408" y="679641"/>
              <a:ext cx="4074642" cy="215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4739" y="0"/>
              <a:ext cx="8969360" cy="11308556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99C4F3-192E-4B9F-AE93-799580EDD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6022" y="95283"/>
            <a:ext cx="3420152" cy="2274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2BD32F-E4EA-40D9-824A-2B58B74DA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4869" y="2465206"/>
            <a:ext cx="3170195" cy="2316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001B1-9B14-42E3-AA11-1A24F8416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6629" y="4955555"/>
            <a:ext cx="3546673" cy="25115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EC14BA-CDAA-48D0-AD3C-67F1854AB6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8650" y="7591352"/>
            <a:ext cx="2647524" cy="37780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984A12-1388-479C-80B0-DE27D6AC6218}"/>
              </a:ext>
            </a:extLst>
          </p:cNvPr>
          <p:cNvSpPr txBox="1"/>
          <p:nvPr/>
        </p:nvSpPr>
        <p:spPr>
          <a:xfrm>
            <a:off x="755650" y="2682875"/>
            <a:ext cx="15371944" cy="79714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Изданы сборники: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• «Практики образовательных организаций по работе с семьёй» (2020)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«Компетентное родительство: подготовка, развитие, поддержка (2021)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Проводятся</a:t>
            </a:r>
          </a:p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дистанционные курсы </a:t>
            </a: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«Развитие профессиональной компетенции педагога по работе с семьёй»</a:t>
            </a:r>
          </a:p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программы первичной профилактики социального сиротства с кровных семьях «Растём </a:t>
            </a:r>
            <a:r>
              <a:rPr lang="ru-RU" sz="3200" i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вмете</a:t>
            </a: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прогрммы</a:t>
            </a: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подготовки и сопровождения приёмных семей</a:t>
            </a:r>
          </a:p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очные и дистанционные встречи в Клубе специалистов, работающих с семьями</a:t>
            </a:r>
          </a:p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Региональном атласе образовательных практик за 2020-2023 годы размещены 30 лучших практик образовательных организаций по работе с семьёй</a:t>
            </a:r>
          </a:p>
          <a:p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EAEA0C94-AB49-424E-9637-2479ACB7C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59252"/>
              </p:ext>
            </p:extLst>
          </p:nvPr>
        </p:nvGraphicFramePr>
        <p:xfrm>
          <a:off x="5708650" y="485316"/>
          <a:ext cx="7354792" cy="1493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4792">
                  <a:extLst>
                    <a:ext uri="{9D8B030D-6E8A-4147-A177-3AD203B41FA5}">
                      <a16:colId xmlns:a16="http://schemas.microsoft.com/office/drawing/2014/main" val="3369181638"/>
                    </a:ext>
                  </a:extLst>
                </a:gridCol>
              </a:tblGrid>
              <a:tr h="1493937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Ресурсы развития</a:t>
                      </a:r>
                    </a:p>
                    <a:p>
                      <a:pPr algn="ctr"/>
                      <a:r>
                        <a:rPr lang="ru-RU" sz="40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(региональный уровень)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6173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984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985250" y="407449"/>
            <a:ext cx="6553199" cy="135806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4000" dirty="0">
                <a:latin typeface="Comic Sans MS" panose="030F0702030302020204" pitchFamily="66" charset="0"/>
                <a:cs typeface="NeueMachina-Medium"/>
              </a:rPr>
              <a:t>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Ресурсы развития</a:t>
            </a:r>
            <a:b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</a:b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(</a:t>
            </a:r>
            <a:r>
              <a:rPr lang="ru-RU" sz="4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федральный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 уровень)</a:t>
            </a:r>
            <a:endParaRPr sz="4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NeueMachina-Medium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762FEE-A391-43DF-8DF1-42408F981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564" y="2074294"/>
            <a:ext cx="4876800" cy="27432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901CBF-5ED4-4FEE-9EEB-33BA712413BA}"/>
              </a:ext>
            </a:extLst>
          </p:cNvPr>
          <p:cNvSpPr/>
          <p:nvPr/>
        </p:nvSpPr>
        <p:spPr>
          <a:xfrm>
            <a:off x="11471512" y="2029696"/>
            <a:ext cx="81338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X Всероссийский конкурс «Моя родословная»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Акция «Письмо в блокадный Ленинград»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Акция «Детство, опалённое войной»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4. Акция «Лига прародителей»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5. Акция «Мать-героиня-мать героя! Отец-солдат-отец солдата!»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6. Цикл обучающих мероприятий для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представи-телей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семей с детьми по основам генеалогического поиска.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07CF03-238A-4C20-A389-3ADB77961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993" y="3623708"/>
            <a:ext cx="4600569" cy="258782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4BF1052-95EC-42BF-9C32-5BC6A61E1DB7}"/>
              </a:ext>
            </a:extLst>
          </p:cNvPr>
          <p:cNvSpPr/>
          <p:nvPr/>
        </p:nvSpPr>
        <p:spPr>
          <a:xfrm>
            <a:off x="679450" y="6755654"/>
            <a:ext cx="1005205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конкурс 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«Наш домашний краеведческий музей»;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туристско- краеведческий конкурс виртуальных музеев 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«Родина уникальных»;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конкурс семейных рекламных видеороликов о краеведческом музее своего города (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посёлка,села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) 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#</a:t>
            </a:r>
            <a:r>
              <a:rPr lang="ru-RU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ЯмояРодина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;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конкурс школьных генеалогических исследований 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«Моя родословная»;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семейный флешмоб -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челлендж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#БЫЛО_СТАЛО.ТУТ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Ознакомиться со материалами проекта можно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ЗДЕСЬ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CC60F7-E22C-481D-8FC1-8CE7646F91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95642" y="5471992"/>
            <a:ext cx="5008481" cy="281727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724AB1-E7BE-49FA-9B8D-78AD4D394757}"/>
              </a:ext>
            </a:extLst>
          </p:cNvPr>
          <p:cNvSpPr/>
          <p:nvPr/>
        </p:nvSpPr>
        <p:spPr>
          <a:xfrm>
            <a:off x="10765337" y="8937034"/>
            <a:ext cx="8354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Всероссийский конкурс школьных генеалогических исследований «Моя родословная».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По итогам конкурса выходят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методические пособия.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02404" y="0"/>
              <a:ext cx="6901695" cy="5521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1346040C-18D3-4684-8238-668528DD9F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91513" y="387350"/>
            <a:ext cx="7960359" cy="138112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4000" dirty="0">
                <a:latin typeface="Comic Sans MS" panose="030F0702030302020204" pitchFamily="66" charset="0"/>
                <a:cs typeface="NeueMachina-Medium"/>
              </a:rPr>
              <a:t>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Ресурсы развития</a:t>
            </a:r>
            <a:b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</a:b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(</a:t>
            </a:r>
            <a:r>
              <a:rPr lang="ru-RU" sz="4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федральный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 уровень)</a:t>
            </a:r>
            <a:endParaRPr sz="4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NeueMachina-Medium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007C15-3805-4A4F-8015-F64B0ABB5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645" y="2044963"/>
            <a:ext cx="5689600" cy="3200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BBA418-DEA9-4A97-84C3-FFF1F3E49470}"/>
              </a:ext>
            </a:extLst>
          </p:cNvPr>
          <p:cNvSpPr/>
          <p:nvPr/>
        </p:nvSpPr>
        <p:spPr>
          <a:xfrm>
            <a:off x="543595" y="6652354"/>
            <a:ext cx="5698455" cy="1191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Ежегодная  Всероссийская научно-практическая конференцию «Школа одаренных родителей» (ШОР).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C1C269-411D-40E0-8550-AFF4BE39A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0" y="3825875"/>
            <a:ext cx="4495800" cy="25288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A816C4-03A6-4A86-ACA5-7A5CD4403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645" y="5963974"/>
            <a:ext cx="5867400" cy="330041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D91C60-E338-4BC4-99EC-83E56144E35D}"/>
              </a:ext>
            </a:extLst>
          </p:cNvPr>
          <p:cNvSpPr/>
          <p:nvPr/>
        </p:nvSpPr>
        <p:spPr>
          <a:xfrm>
            <a:off x="12622944" y="6066262"/>
            <a:ext cx="72092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конкурс методических разработок уроков, посвященных семье и традиционным семейным ценностям;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конкурс Центров и программ родительского просвещения;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Всероссийский конкурс образовательных организаций на лучшую организацию работы с родителями.</a:t>
            </a:r>
            <a:endParaRPr lang="ru-RU" sz="2400" b="0" i="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02404" y="0"/>
              <a:ext cx="6901695" cy="5521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1346040C-18D3-4684-8238-668528DD9F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91513" y="387350"/>
            <a:ext cx="7960359" cy="138112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4000" dirty="0">
                <a:latin typeface="Comic Sans MS" panose="030F0702030302020204" pitchFamily="66" charset="0"/>
                <a:cs typeface="NeueMachina-Medium"/>
              </a:rPr>
              <a:t>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Ресурсы развития</a:t>
            </a:r>
            <a:b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</a:b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(</a:t>
            </a:r>
            <a:r>
              <a:rPr lang="ru-RU" sz="4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федральный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NeueMachina-Medium"/>
              </a:rPr>
              <a:t> уровень)</a:t>
            </a:r>
            <a:endParaRPr sz="4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NeueMachina-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B8471E-05A1-4D70-8472-A2BB67228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748" y="4043095"/>
            <a:ext cx="5257800" cy="295751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7F258C-D399-4514-ADCB-148B33884030}"/>
              </a:ext>
            </a:extLst>
          </p:cNvPr>
          <p:cNvSpPr/>
          <p:nvPr/>
        </p:nvSpPr>
        <p:spPr>
          <a:xfrm>
            <a:off x="6901697" y="2219905"/>
            <a:ext cx="12198905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•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серия семинаров-совещаний «Языки народов России в системе общего образования Российской Федерации»;</a:t>
            </a:r>
          </a:p>
          <a:p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Фестиваль национальных семейных театров среди семей, воспитывающих детей;</a:t>
            </a:r>
          </a:p>
          <a:p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• Всероссийский конкурс семейных видео-роликов, раскрывающих роль семьи, родных языков, национальных традиций в воспитании подрастающего поколения;</a:t>
            </a:r>
          </a:p>
          <a:p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• Всероссийский конкурс фоно-записей на языках народов Российской Федерации песен, сказок, поговорок и других форм устного народного творчества «Звучи в веках, родной язык!»;</a:t>
            </a:r>
          </a:p>
          <a:p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• Всероссийский конкурс на лучшую организацию работы образовательных организаций с родительским сообществом по сохранению историко-культурной среды, языков народов Российской Федерации;</a:t>
            </a:r>
          </a:p>
          <a:p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• Всероссийский конкурс методических разработок, посвященных национальным традициям и семейным ценностям, сохранению историко-культурной среды и языков народов Российской Федерации среди педагогических работников системы общего образования.</a:t>
            </a:r>
          </a:p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Методические пособия по данной теме вы можете найти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ЗДЕСЬ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61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45450" y="955972"/>
            <a:ext cx="1078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>
              <a:lnSpc>
                <a:spcPct val="100000"/>
              </a:lnSpc>
              <a:spcBef>
                <a:spcPts val="95"/>
              </a:spcBef>
            </a:pPr>
            <a:r>
              <a:rPr lang="ru-RU" sz="4000" spc="-5" dirty="0">
                <a:latin typeface="Comic Sans MS" panose="030F0702030302020204" pitchFamily="66" charset="0"/>
              </a:rPr>
              <a:t>Ожидаемы эффекты</a:t>
            </a:r>
            <a:endParaRPr sz="4000" spc="-5" dirty="0">
              <a:latin typeface="Comic Sans MS" panose="030F0702030302020204" pitchFamily="66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175EAC-73F7-4952-84B4-1FE2D3B1EBBC}"/>
              </a:ext>
            </a:extLst>
          </p:cNvPr>
          <p:cNvSpPr/>
          <p:nvPr/>
        </p:nvSpPr>
        <p:spPr>
          <a:xfrm>
            <a:off x="5480050" y="2835275"/>
            <a:ext cx="13639800" cy="5191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Расширение спектра семейных традиций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Формирование стиля воспитания «родительская поддержка»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• Изменение типа родительского участия в образовании своего ребёнка 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базовой коммуникации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(отслеживание образовательный результатов детей, предоставление информации в школу, общение с учителями, получение информации о ребёнке)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расширения возможностей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(родители способны определять школьную политику и влиять на принятие решений в школе)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631</Words>
  <Application>Microsoft Office PowerPoint</Application>
  <PresentationFormat>Произвольный</PresentationFormat>
  <Paragraphs>68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Comic Sans MS</vt:lpstr>
      <vt:lpstr>Times New Roman</vt:lpstr>
      <vt:lpstr>Calibri</vt:lpstr>
      <vt:lpstr>Druk Cyr</vt:lpstr>
      <vt:lpstr>Arial</vt:lpstr>
      <vt:lpstr>NeueMachina-Medium</vt:lpstr>
      <vt:lpstr>Neue Machina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 Ресурсы развития (федральный уровень)</vt:lpstr>
      <vt:lpstr> Ресурсы развития (федральный уровень)</vt:lpstr>
      <vt:lpstr> Ресурсы развития (федральный уровень)</vt:lpstr>
      <vt:lpstr>Ожидаемы эффекты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Федорова Светлана Анатольевна</dc:creator>
  <cp:lastModifiedBy>Федорова Светлана Анатольевна</cp:lastModifiedBy>
  <cp:revision>16</cp:revision>
  <dcterms:created xsi:type="dcterms:W3CDTF">2023-01-13T17:17:54Z</dcterms:created>
  <dcterms:modified xsi:type="dcterms:W3CDTF">2023-05-18T09:02:18Z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