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0083800" cy="5676900"/>
  <p:notesSz cx="10083800" cy="56769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78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761" y="1759839"/>
            <a:ext cx="8576628" cy="11921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 u="heavy">
                <a:solidFill>
                  <a:srgbClr val="D9949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3522" y="3179064"/>
            <a:ext cx="7063105" cy="1419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74E4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 u="heavy">
                <a:solidFill>
                  <a:srgbClr val="D9949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274E4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 u="heavy">
                <a:solidFill>
                  <a:srgbClr val="D9949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507" y="1305687"/>
            <a:ext cx="4389215" cy="3746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6427" y="1305687"/>
            <a:ext cx="4389215" cy="3746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 u="heavy">
                <a:solidFill>
                  <a:srgbClr val="D9949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853183" cy="567080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853183" y="0"/>
            <a:ext cx="8227695" cy="5672455"/>
          </a:xfrm>
          <a:custGeom>
            <a:avLst/>
            <a:gdLst/>
            <a:ahLst/>
            <a:cxnLst/>
            <a:rect l="l" t="t" r="r" b="b"/>
            <a:pathLst>
              <a:path w="8227695" h="5672455">
                <a:moveTo>
                  <a:pt x="8227568" y="0"/>
                </a:moveTo>
                <a:lnTo>
                  <a:pt x="0" y="0"/>
                </a:lnTo>
                <a:lnTo>
                  <a:pt x="0" y="5671947"/>
                </a:lnTo>
                <a:lnTo>
                  <a:pt x="8227568" y="5671947"/>
                </a:lnTo>
                <a:lnTo>
                  <a:pt x="8227568" y="0"/>
                </a:lnTo>
                <a:close/>
              </a:path>
            </a:pathLst>
          </a:custGeom>
          <a:solidFill>
            <a:srgbClr val="0400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853945" y="761"/>
            <a:ext cx="8227695" cy="5672455"/>
          </a:xfrm>
          <a:custGeom>
            <a:avLst/>
            <a:gdLst/>
            <a:ahLst/>
            <a:cxnLst/>
            <a:rect l="l" t="t" r="r" b="b"/>
            <a:pathLst>
              <a:path w="8227695" h="5672455">
                <a:moveTo>
                  <a:pt x="0" y="5671947"/>
                </a:moveTo>
                <a:lnTo>
                  <a:pt x="8227568" y="5671947"/>
                </a:lnTo>
                <a:lnTo>
                  <a:pt x="8227568" y="0"/>
                </a:lnTo>
                <a:lnTo>
                  <a:pt x="0" y="0"/>
                </a:lnTo>
                <a:lnTo>
                  <a:pt x="0" y="5671947"/>
                </a:lnTo>
                <a:close/>
              </a:path>
            </a:pathLst>
          </a:custGeom>
          <a:ln w="25907">
            <a:solidFill>
              <a:srgbClr val="04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7568" y="-13258"/>
            <a:ext cx="9192895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 u="heavy">
                <a:solidFill>
                  <a:srgbClr val="D9949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38780" y="994028"/>
            <a:ext cx="7115809" cy="2964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74E4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30651" y="5279517"/>
            <a:ext cx="3228848" cy="283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507" y="5279517"/>
            <a:ext cx="2320734" cy="283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64908" y="5279517"/>
            <a:ext cx="2320734" cy="283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154173" y="2101723"/>
            <a:ext cx="666750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350" marR="382905" algn="ctr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Вред</a:t>
            </a:r>
            <a:r>
              <a:rPr sz="3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электронных</a:t>
            </a:r>
            <a:r>
              <a:rPr sz="36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сигарет</a:t>
            </a:r>
            <a:r>
              <a:rPr sz="3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у </a:t>
            </a:r>
            <a:r>
              <a:rPr sz="3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обучающихся:</a:t>
            </a:r>
            <a:endParaRPr sz="3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что</a:t>
            </a:r>
            <a:r>
              <a:rPr sz="36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предпринять</a:t>
            </a:r>
            <a:r>
              <a:rPr sz="36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школе</a:t>
            </a:r>
            <a:r>
              <a:rPr sz="3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3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семье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5049" y="430911"/>
            <a:ext cx="4815840" cy="30480"/>
          </a:xfrm>
          <a:custGeom>
            <a:avLst/>
            <a:gdLst/>
            <a:ahLst/>
            <a:cxnLst/>
            <a:rect l="l" t="t" r="r" b="b"/>
            <a:pathLst>
              <a:path w="4815840" h="30479">
                <a:moveTo>
                  <a:pt x="4815840" y="0"/>
                </a:moveTo>
                <a:lnTo>
                  <a:pt x="0" y="0"/>
                </a:lnTo>
                <a:lnTo>
                  <a:pt x="0" y="30479"/>
                </a:lnTo>
                <a:lnTo>
                  <a:pt x="4815840" y="30479"/>
                </a:lnTo>
                <a:lnTo>
                  <a:pt x="4815840" y="0"/>
                </a:lnTo>
                <a:close/>
              </a:path>
            </a:pathLst>
          </a:custGeom>
          <a:solidFill>
            <a:srgbClr val="D994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2602" y="-12954"/>
            <a:ext cx="48450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dirty="0"/>
              <a:t>2.</a:t>
            </a:r>
            <a:r>
              <a:rPr u="none" spc="-55" dirty="0"/>
              <a:t> </a:t>
            </a:r>
            <a:r>
              <a:rPr u="none" dirty="0"/>
              <a:t>Влияние</a:t>
            </a:r>
            <a:r>
              <a:rPr u="none" spc="-25" dirty="0"/>
              <a:t> </a:t>
            </a:r>
            <a:r>
              <a:rPr u="none" dirty="0"/>
              <a:t>на</a:t>
            </a:r>
            <a:r>
              <a:rPr u="none" spc="-50" dirty="0"/>
              <a:t> </a:t>
            </a:r>
            <a:r>
              <a:rPr u="none" spc="-10" dirty="0"/>
              <a:t>дыхательную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31923" y="1127886"/>
            <a:ext cx="101409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Первые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83382" y="188197"/>
            <a:ext cx="3587750" cy="1330325"/>
          </a:xfrm>
          <a:prstGeom prst="rect">
            <a:avLst/>
          </a:prstGeom>
        </p:spPr>
        <p:txBody>
          <a:bodyPr vert="horz" wrap="square" lIns="0" tIns="270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30"/>
              </a:spcBef>
            </a:pPr>
            <a:r>
              <a:rPr sz="3200" u="heavy" spc="5" dirty="0">
                <a:solidFill>
                  <a:srgbClr val="D99492"/>
                </a:solidFill>
                <a:uFill>
                  <a:solidFill>
                    <a:srgbClr val="D9949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heavy" spc="-10" dirty="0">
                <a:solidFill>
                  <a:srgbClr val="D99492"/>
                </a:solidFill>
                <a:uFill>
                  <a:solidFill>
                    <a:srgbClr val="D99492"/>
                  </a:solidFill>
                </a:uFill>
                <a:latin typeface="Times New Roman"/>
                <a:cs typeface="Times New Roman"/>
              </a:rPr>
              <a:t>систему</a:t>
            </a:r>
            <a:endParaRPr sz="3200">
              <a:latin typeface="Times New Roman"/>
              <a:cs typeface="Times New Roman"/>
            </a:endParaRPr>
          </a:p>
          <a:p>
            <a:pPr marL="403225">
              <a:lnSpc>
                <a:spcPct val="100000"/>
              </a:lnSpc>
              <a:spcBef>
                <a:spcPts val="1520"/>
              </a:spcBef>
              <a:tabLst>
                <a:tab pos="2381885" algn="l"/>
              </a:tabLst>
            </a:pP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симптомы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«болезни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25727" y="1493901"/>
            <a:ext cx="565848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вейперов»</a:t>
            </a:r>
            <a:r>
              <a:rPr sz="2400" spc="4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(тяжелого</a:t>
            </a:r>
            <a:r>
              <a:rPr sz="2400" spc="4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заболевания</a:t>
            </a:r>
            <a:r>
              <a:rPr sz="2400" spc="4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легких,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которое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также</a:t>
            </a:r>
            <a:r>
              <a:rPr sz="24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называют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VAPI,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EVAPI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или E/VAP),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напоминают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ОРВИ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, в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дальнейшем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перерастающую</a:t>
            </a:r>
            <a:r>
              <a:rPr sz="24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пневомнию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22290" y="2969514"/>
            <a:ext cx="1660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15035" algn="l"/>
              </a:tabLst>
            </a:pP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при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таких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25727" y="2969514"/>
            <a:ext cx="36950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01700">
              <a:lnSpc>
                <a:spcPct val="100000"/>
              </a:lnSpc>
              <a:spcBef>
                <a:spcPts val="100"/>
              </a:spcBef>
              <a:tabLst>
                <a:tab pos="1894839" algn="l"/>
                <a:tab pos="2809240" algn="l"/>
                <a:tab pos="3533140" algn="l"/>
              </a:tabLst>
            </a:pP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Обычно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флора пневмониях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устойчива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25727" y="3701288"/>
            <a:ext cx="36944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спектру</a:t>
            </a:r>
            <a:r>
              <a:rPr sz="24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анитбактериальных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98846" y="3335273"/>
            <a:ext cx="17843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32434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широкому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препаратов,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25727" y="4067047"/>
            <a:ext cx="5658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91895" algn="l"/>
                <a:tab pos="284289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24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фоне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ослабления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местного</a:t>
            </a:r>
            <a:r>
              <a:rPr sz="24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иммунитета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25727" y="4432808"/>
            <a:ext cx="163766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00455" algn="l"/>
              </a:tabLst>
            </a:pP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даже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при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встречаются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07053" y="4432808"/>
            <a:ext cx="20129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4" marR="5080" indent="-13970">
              <a:lnSpc>
                <a:spcPct val="100000"/>
              </a:lnSpc>
              <a:spcBef>
                <a:spcPts val="100"/>
              </a:spcBef>
              <a:tabLst>
                <a:tab pos="1824989" algn="l"/>
              </a:tabLst>
            </a:pP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выздоровлении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рецидивы,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97321" y="4432808"/>
            <a:ext cx="78676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461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часто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также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38224" y="5498846"/>
            <a:ext cx="2961640" cy="22860"/>
          </a:xfrm>
          <a:custGeom>
            <a:avLst/>
            <a:gdLst/>
            <a:ahLst/>
            <a:cxnLst/>
            <a:rect l="l" t="t" r="r" b="b"/>
            <a:pathLst>
              <a:path w="2961640" h="22860">
                <a:moveTo>
                  <a:pt x="2961081" y="0"/>
                </a:moveTo>
                <a:lnTo>
                  <a:pt x="0" y="0"/>
                </a:lnTo>
                <a:lnTo>
                  <a:pt x="0" y="22859"/>
                </a:lnTo>
                <a:lnTo>
                  <a:pt x="2961081" y="22859"/>
                </a:lnTo>
                <a:lnTo>
                  <a:pt x="29610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25727" y="5164632"/>
            <a:ext cx="3063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необратимые</a:t>
            </a:r>
            <a:r>
              <a:rPr sz="24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фиброзы.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876288" y="10667"/>
            <a:ext cx="3224530" cy="5680075"/>
            <a:chOff x="6876288" y="10667"/>
            <a:chExt cx="3224530" cy="5680075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76288" y="10667"/>
              <a:ext cx="3204972" cy="307847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40296" y="74675"/>
              <a:ext cx="3128772" cy="290017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922770" y="55625"/>
              <a:ext cx="3159125" cy="2939415"/>
            </a:xfrm>
            <a:custGeom>
              <a:avLst/>
              <a:gdLst/>
              <a:ahLst/>
              <a:cxnLst/>
              <a:rect l="l" t="t" r="r" b="b"/>
              <a:pathLst>
                <a:path w="3159125" h="2939415">
                  <a:moveTo>
                    <a:pt x="0" y="2939288"/>
                  </a:moveTo>
                  <a:lnTo>
                    <a:pt x="3158871" y="2939288"/>
                  </a:lnTo>
                </a:path>
                <a:path w="3159125" h="2939415">
                  <a:moveTo>
                    <a:pt x="3158871" y="0"/>
                  </a:moveTo>
                  <a:lnTo>
                    <a:pt x="0" y="0"/>
                  </a:lnTo>
                  <a:lnTo>
                    <a:pt x="0" y="2939288"/>
                  </a:lnTo>
                </a:path>
              </a:pathLst>
            </a:custGeom>
            <a:ln w="38100">
              <a:solidFill>
                <a:srgbClr val="9200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6288" y="2679191"/>
              <a:ext cx="3204972" cy="299161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40296" y="2743199"/>
              <a:ext cx="3139440" cy="292760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922770" y="2724150"/>
              <a:ext cx="3159125" cy="2947035"/>
            </a:xfrm>
            <a:custGeom>
              <a:avLst/>
              <a:gdLst/>
              <a:ahLst/>
              <a:cxnLst/>
              <a:rect l="l" t="t" r="r" b="b"/>
              <a:pathLst>
                <a:path w="3159125" h="2947035">
                  <a:moveTo>
                    <a:pt x="3158871" y="0"/>
                  </a:moveTo>
                  <a:lnTo>
                    <a:pt x="0" y="0"/>
                  </a:lnTo>
                  <a:lnTo>
                    <a:pt x="0" y="2947034"/>
                  </a:lnTo>
                </a:path>
              </a:pathLst>
            </a:custGeom>
            <a:ln w="38100">
              <a:solidFill>
                <a:srgbClr val="9200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0253" y="-11777"/>
            <a:ext cx="8512175" cy="3314700"/>
          </a:xfrm>
          <a:prstGeom prst="rect">
            <a:avLst/>
          </a:prstGeom>
        </p:spPr>
        <p:txBody>
          <a:bodyPr vert="horz" wrap="square" lIns="0" tIns="184785" rIns="0" bIns="0" rtlCol="0">
            <a:spAutoFit/>
          </a:bodyPr>
          <a:lstStyle/>
          <a:p>
            <a:pPr marL="832485" indent="-323215">
              <a:lnSpc>
                <a:spcPct val="100000"/>
              </a:lnSpc>
              <a:spcBef>
                <a:spcPts val="1455"/>
              </a:spcBef>
              <a:buClr>
                <a:srgbClr val="000000"/>
              </a:buClr>
              <a:buSzPct val="45312"/>
              <a:buFont typeface="Wingdings"/>
              <a:buChar char=""/>
              <a:tabLst>
                <a:tab pos="832485" algn="l"/>
              </a:tabLst>
            </a:pPr>
            <a:r>
              <a:rPr sz="3200" u="heavy" dirty="0">
                <a:solidFill>
                  <a:srgbClr val="D99492"/>
                </a:solidFill>
                <a:uFill>
                  <a:solidFill>
                    <a:srgbClr val="D99492"/>
                  </a:solidFill>
                </a:uFill>
                <a:latin typeface="Times New Roman"/>
                <a:cs typeface="Times New Roman"/>
              </a:rPr>
              <a:t>3.</a:t>
            </a:r>
            <a:r>
              <a:rPr sz="3200" u="heavy" spc="-25" dirty="0">
                <a:solidFill>
                  <a:srgbClr val="D99492"/>
                </a:solidFill>
                <a:uFill>
                  <a:solidFill>
                    <a:srgbClr val="D9949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heavy" spc="-40" dirty="0">
                <a:solidFill>
                  <a:srgbClr val="D99492"/>
                </a:solidFill>
                <a:uFill>
                  <a:solidFill>
                    <a:srgbClr val="D99492"/>
                  </a:solidFill>
                </a:uFill>
                <a:latin typeface="Times New Roman"/>
                <a:cs typeface="Times New Roman"/>
              </a:rPr>
              <a:t>Сердечно-</a:t>
            </a:r>
            <a:r>
              <a:rPr sz="3200" u="heavy" spc="-30" dirty="0">
                <a:solidFill>
                  <a:srgbClr val="D99492"/>
                </a:solidFill>
                <a:uFill>
                  <a:solidFill>
                    <a:srgbClr val="D99492"/>
                  </a:solidFill>
                </a:uFill>
                <a:latin typeface="Times New Roman"/>
                <a:cs typeface="Times New Roman"/>
              </a:rPr>
              <a:t>сосудистая</a:t>
            </a:r>
            <a:r>
              <a:rPr sz="3200" u="heavy" spc="-50" dirty="0">
                <a:solidFill>
                  <a:srgbClr val="D99492"/>
                </a:solidFill>
                <a:uFill>
                  <a:solidFill>
                    <a:srgbClr val="D9949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heavy" spc="-10" dirty="0">
                <a:solidFill>
                  <a:srgbClr val="D99492"/>
                </a:solidFill>
                <a:uFill>
                  <a:solidFill>
                    <a:srgbClr val="D99492"/>
                  </a:solidFill>
                </a:uFill>
                <a:latin typeface="Times New Roman"/>
                <a:cs typeface="Times New Roman"/>
              </a:rPr>
              <a:t>система</a:t>
            </a:r>
            <a:endParaRPr sz="3200">
              <a:latin typeface="Times New Roman"/>
              <a:cs typeface="Times New Roman"/>
            </a:endParaRPr>
          </a:p>
          <a:p>
            <a:pPr marL="354965" indent="-342265" algn="just">
              <a:lnSpc>
                <a:spcPct val="100000"/>
              </a:lnSpc>
              <a:spcBef>
                <a:spcPts val="1015"/>
              </a:spcBef>
              <a:buClr>
                <a:srgbClr val="F952D4"/>
              </a:buClr>
              <a:buSzPct val="89583"/>
              <a:buFont typeface="Wingdings"/>
              <a:buChar char=""/>
              <a:tabLst>
                <a:tab pos="35496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Повышенный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риск</a:t>
            </a:r>
            <a:r>
              <a:rPr sz="24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инсульта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инфаркта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миокарда;</a:t>
            </a:r>
            <a:endParaRPr sz="2400"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1200"/>
              </a:spcBef>
              <a:buClr>
                <a:srgbClr val="F952D4"/>
              </a:buClr>
              <a:buSzPct val="89583"/>
              <a:buFont typeface="Wingdings"/>
              <a:buChar char=""/>
              <a:tabLst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Активация</a:t>
            </a:r>
            <a:r>
              <a:rPr sz="2400" spc="254" dirty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симпатической</a:t>
            </a:r>
            <a:r>
              <a:rPr sz="2400" spc="265" dirty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нервной</a:t>
            </a:r>
            <a:r>
              <a:rPr sz="2400" spc="260" dirty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системы,</a:t>
            </a:r>
            <a:r>
              <a:rPr sz="2400" spc="265" dirty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развитие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окислительного</a:t>
            </a:r>
            <a:r>
              <a:rPr sz="2400" spc="420" dirty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стресса,</a:t>
            </a:r>
            <a:r>
              <a:rPr sz="2400" spc="434" dirty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повреждение</a:t>
            </a:r>
            <a:r>
              <a:rPr sz="2400" spc="420" dirty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400" spc="425" dirty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дисфункция эндотелия,</a:t>
            </a:r>
            <a:r>
              <a:rPr sz="2400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активация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тромбоцитов;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205"/>
              </a:spcBef>
              <a:buClr>
                <a:srgbClr val="F952D4"/>
              </a:buClr>
              <a:buSzPct val="89583"/>
              <a:buFont typeface="Wingdings"/>
              <a:buChar char=""/>
              <a:tabLst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Развиваются</a:t>
            </a:r>
            <a:r>
              <a:rPr sz="2400" spc="415" dirty="0">
                <a:solidFill>
                  <a:srgbClr val="FFFFFF"/>
                </a:solidFill>
                <a:latin typeface="Times New Roman"/>
                <a:cs typeface="Times New Roman"/>
              </a:rPr>
              <a:t>  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аритмии,</a:t>
            </a:r>
            <a:r>
              <a:rPr sz="2400" spc="415" dirty="0">
                <a:solidFill>
                  <a:srgbClr val="FFFFFF"/>
                </a:solidFill>
                <a:latin typeface="Times New Roman"/>
                <a:cs typeface="Times New Roman"/>
              </a:rPr>
              <a:t>  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вазоспазм,</a:t>
            </a:r>
            <a:r>
              <a:rPr sz="2400" spc="415" dirty="0">
                <a:solidFill>
                  <a:srgbClr val="FFFFFF"/>
                </a:solidFill>
                <a:latin typeface="Times New Roman"/>
                <a:cs typeface="Times New Roman"/>
              </a:rPr>
              <a:t>  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атеросклероз</a:t>
            </a:r>
            <a:r>
              <a:rPr sz="2400" spc="420" dirty="0">
                <a:solidFill>
                  <a:srgbClr val="FFFFFF"/>
                </a:solidFill>
                <a:latin typeface="Times New Roman"/>
                <a:cs typeface="Times New Roman"/>
              </a:rPr>
              <a:t>    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с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нестабильными</a:t>
            </a:r>
            <a:r>
              <a:rPr sz="24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бляшками,</a:t>
            </a:r>
            <a:r>
              <a:rPr sz="24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острые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тромбозы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ишемии.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203191" y="3244594"/>
            <a:ext cx="5881370" cy="2432685"/>
            <a:chOff x="4203191" y="3244594"/>
            <a:chExt cx="5881370" cy="24326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03191" y="3244594"/>
              <a:ext cx="5881115" cy="24323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199" y="3308602"/>
              <a:ext cx="5748528" cy="231800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249673" y="3291078"/>
              <a:ext cx="5786755" cy="2355850"/>
            </a:xfrm>
            <a:custGeom>
              <a:avLst/>
              <a:gdLst/>
              <a:ahLst/>
              <a:cxnLst/>
              <a:rect l="l" t="t" r="r" b="b"/>
              <a:pathLst>
                <a:path w="5786755" h="2355850">
                  <a:moveTo>
                    <a:pt x="0" y="2355723"/>
                  </a:moveTo>
                  <a:lnTo>
                    <a:pt x="5786501" y="2355723"/>
                  </a:lnTo>
                  <a:lnTo>
                    <a:pt x="5786501" y="0"/>
                  </a:lnTo>
                  <a:lnTo>
                    <a:pt x="0" y="0"/>
                  </a:lnTo>
                  <a:lnTo>
                    <a:pt x="0" y="2355723"/>
                  </a:lnTo>
                  <a:close/>
                </a:path>
              </a:pathLst>
            </a:custGeom>
            <a:ln w="38099">
              <a:solidFill>
                <a:srgbClr val="9200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3622" y="474091"/>
            <a:ext cx="8648700" cy="30480"/>
          </a:xfrm>
          <a:custGeom>
            <a:avLst/>
            <a:gdLst/>
            <a:ahLst/>
            <a:cxnLst/>
            <a:rect l="l" t="t" r="r" b="b"/>
            <a:pathLst>
              <a:path w="8648700" h="30479">
                <a:moveTo>
                  <a:pt x="8648700" y="0"/>
                </a:moveTo>
                <a:lnTo>
                  <a:pt x="0" y="0"/>
                </a:lnTo>
                <a:lnTo>
                  <a:pt x="0" y="30480"/>
                </a:lnTo>
                <a:lnTo>
                  <a:pt x="8648700" y="30480"/>
                </a:lnTo>
                <a:lnTo>
                  <a:pt x="8648700" y="0"/>
                </a:lnTo>
                <a:close/>
              </a:path>
            </a:pathLst>
          </a:custGeom>
          <a:solidFill>
            <a:srgbClr val="D994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81175" y="30226"/>
            <a:ext cx="86760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dirty="0"/>
              <a:t>4.</a:t>
            </a:r>
            <a:r>
              <a:rPr u="none" spc="-80" dirty="0"/>
              <a:t> </a:t>
            </a:r>
            <a:r>
              <a:rPr u="none" dirty="0"/>
              <a:t>Возникновение</a:t>
            </a:r>
            <a:r>
              <a:rPr u="none" spc="-114" dirty="0"/>
              <a:t> </a:t>
            </a:r>
            <a:r>
              <a:rPr u="none" dirty="0"/>
              <a:t>зависимости</a:t>
            </a:r>
            <a:r>
              <a:rPr u="none" spc="-55" dirty="0"/>
              <a:t> </a:t>
            </a:r>
            <a:r>
              <a:rPr u="none" dirty="0"/>
              <a:t>и</a:t>
            </a:r>
            <a:r>
              <a:rPr u="none" spc="-65" dirty="0"/>
              <a:t> </a:t>
            </a:r>
            <a:r>
              <a:rPr u="none" dirty="0"/>
              <a:t>влияние</a:t>
            </a:r>
            <a:r>
              <a:rPr u="none" spc="-65" dirty="0"/>
              <a:t> </a:t>
            </a:r>
            <a:r>
              <a:rPr u="none" dirty="0"/>
              <a:t>на</a:t>
            </a:r>
            <a:r>
              <a:rPr u="none" spc="-50" dirty="0"/>
              <a:t> </a:t>
            </a:r>
            <a:r>
              <a:rPr u="none" spc="-25" dirty="0"/>
              <a:t>ЦНС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8423" y="515823"/>
            <a:ext cx="9507220" cy="170942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indent="807720" algn="just">
              <a:lnSpc>
                <a:spcPct val="90000"/>
              </a:lnSpc>
              <a:spcBef>
                <a:spcPts val="39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Длительное</a:t>
            </a:r>
            <a:r>
              <a:rPr sz="2400" spc="3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воздействие</a:t>
            </a:r>
            <a:r>
              <a:rPr sz="2400" spc="3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2400" spc="3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никотиновые</a:t>
            </a:r>
            <a:r>
              <a:rPr sz="2400" spc="3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рецепторы</a:t>
            </a:r>
            <a:r>
              <a:rPr sz="2400" spc="3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приводит</a:t>
            </a:r>
            <a:r>
              <a:rPr sz="2400" spc="3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к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их</a:t>
            </a:r>
            <a:r>
              <a:rPr sz="2400" spc="5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гиперстимуляции</a:t>
            </a:r>
            <a:r>
              <a:rPr sz="2400" spc="5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400" spc="5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снижению</a:t>
            </a:r>
            <a:r>
              <a:rPr sz="2400" spc="5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чувствительности</a:t>
            </a:r>
            <a:r>
              <a:rPr sz="2400" spc="5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400" spc="5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последующем.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Дофаминовая</a:t>
            </a:r>
            <a:r>
              <a:rPr sz="2400" spc="5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медиаторная</a:t>
            </a:r>
            <a:r>
              <a:rPr sz="2400" spc="5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система</a:t>
            </a:r>
            <a:r>
              <a:rPr sz="2400" spc="5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истощается,</a:t>
            </a:r>
            <a:r>
              <a:rPr sz="2400" spc="5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поэтому</a:t>
            </a:r>
            <a:r>
              <a:rPr sz="2400" spc="5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курильщику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необходимо</a:t>
            </a:r>
            <a:r>
              <a:rPr sz="2400" spc="495" dirty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употреблять</a:t>
            </a:r>
            <a:r>
              <a:rPr sz="2400" spc="505" dirty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никотин</a:t>
            </a:r>
            <a:r>
              <a:rPr sz="2400" spc="500" dirty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чаще,</a:t>
            </a:r>
            <a:r>
              <a:rPr sz="2400" spc="505" dirty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чтобы</a:t>
            </a:r>
            <a:r>
              <a:rPr sz="2400" spc="505" dirty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испытывать 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удовлетворение</a:t>
            </a:r>
            <a:r>
              <a:rPr sz="24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вырабатывать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положительные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эмоции.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07136" y="2279904"/>
            <a:ext cx="9081770" cy="3345179"/>
            <a:chOff x="707136" y="2279904"/>
            <a:chExt cx="9081770" cy="3345179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7136" y="2279904"/>
              <a:ext cx="4140708" cy="33451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1144" y="2343912"/>
              <a:ext cx="3962400" cy="316687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53618" y="2324862"/>
              <a:ext cx="4000500" cy="3206115"/>
            </a:xfrm>
            <a:custGeom>
              <a:avLst/>
              <a:gdLst/>
              <a:ahLst/>
              <a:cxnLst/>
              <a:rect l="l" t="t" r="r" b="b"/>
              <a:pathLst>
                <a:path w="4000500" h="3206115">
                  <a:moveTo>
                    <a:pt x="0" y="3205988"/>
                  </a:moveTo>
                  <a:lnTo>
                    <a:pt x="4000500" y="3205988"/>
                  </a:lnTo>
                  <a:lnTo>
                    <a:pt x="4000500" y="0"/>
                  </a:lnTo>
                  <a:lnTo>
                    <a:pt x="0" y="0"/>
                  </a:lnTo>
                  <a:lnTo>
                    <a:pt x="0" y="3205988"/>
                  </a:lnTo>
                  <a:close/>
                </a:path>
              </a:pathLst>
            </a:custGeom>
            <a:ln w="38100">
              <a:solidFill>
                <a:srgbClr val="9200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38215" y="2279904"/>
              <a:ext cx="4250436" cy="334517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02224" y="2343912"/>
              <a:ext cx="4072128" cy="316687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584697" y="2324862"/>
              <a:ext cx="4110354" cy="3206115"/>
            </a:xfrm>
            <a:custGeom>
              <a:avLst/>
              <a:gdLst/>
              <a:ahLst/>
              <a:cxnLst/>
              <a:rect l="l" t="t" r="r" b="b"/>
              <a:pathLst>
                <a:path w="4110354" h="3206115">
                  <a:moveTo>
                    <a:pt x="0" y="3205988"/>
                  </a:moveTo>
                  <a:lnTo>
                    <a:pt x="4110101" y="3205988"/>
                  </a:lnTo>
                  <a:lnTo>
                    <a:pt x="4110101" y="0"/>
                  </a:lnTo>
                  <a:lnTo>
                    <a:pt x="0" y="0"/>
                  </a:lnTo>
                  <a:lnTo>
                    <a:pt x="0" y="3205988"/>
                  </a:lnTo>
                  <a:close/>
                </a:path>
              </a:pathLst>
            </a:custGeom>
            <a:ln w="38100">
              <a:solidFill>
                <a:srgbClr val="9200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1050">
              <a:lnSpc>
                <a:spcPct val="100000"/>
              </a:lnSpc>
              <a:spcBef>
                <a:spcPts val="105"/>
              </a:spcBef>
            </a:pPr>
            <a:r>
              <a:rPr dirty="0"/>
              <a:t>5.</a:t>
            </a:r>
            <a:r>
              <a:rPr spc="-55" dirty="0"/>
              <a:t> </a:t>
            </a:r>
            <a:r>
              <a:rPr dirty="0"/>
              <a:t>Влияние</a:t>
            </a:r>
            <a:r>
              <a:rPr spc="-60" dirty="0"/>
              <a:t> </a:t>
            </a:r>
            <a:r>
              <a:rPr dirty="0"/>
              <a:t>на</a:t>
            </a:r>
            <a:r>
              <a:rPr spc="-40" dirty="0"/>
              <a:t> </a:t>
            </a:r>
            <a:r>
              <a:rPr spc="-20" dirty="0"/>
              <a:t>ЖКТ: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47952" y="720788"/>
            <a:ext cx="5721985" cy="4186554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200"/>
              </a:spcBef>
              <a:buClr>
                <a:srgbClr val="F952D4"/>
              </a:buClr>
              <a:buSzPct val="89583"/>
              <a:buFont typeface="Wingdings"/>
              <a:buChar char=""/>
              <a:tabLst>
                <a:tab pos="35496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Развитие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кариеса,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налета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зубах;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1105"/>
              </a:spcBef>
              <a:buClr>
                <a:srgbClr val="F952D4"/>
              </a:buClr>
              <a:buSzPct val="89583"/>
              <a:buFont typeface="Wingdings"/>
              <a:buChar char=""/>
              <a:tabLst>
                <a:tab pos="354965" algn="l"/>
              </a:tabLst>
            </a:pP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Снижение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обоняния,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вкуса;</a:t>
            </a:r>
            <a:endParaRPr sz="2400">
              <a:latin typeface="Times New Roman"/>
              <a:cs typeface="Times New Roman"/>
            </a:endParaRPr>
          </a:p>
          <a:p>
            <a:pPr marL="354965" marR="1053465" indent="-342900">
              <a:lnSpc>
                <a:spcPts val="2700"/>
              </a:lnSpc>
              <a:spcBef>
                <a:spcPts val="1150"/>
              </a:spcBef>
              <a:buClr>
                <a:srgbClr val="F952D4"/>
              </a:buClr>
              <a:buSzPct val="89583"/>
              <a:buFont typeface="Wingdings"/>
              <a:buChar char=""/>
              <a:tabLst>
                <a:tab pos="35496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Спазмы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желудка,</a:t>
            </a:r>
            <a:r>
              <a:rPr sz="24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паралитичексая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кишечная</a:t>
            </a:r>
            <a:r>
              <a:rPr sz="24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непроходимость;</a:t>
            </a:r>
            <a:endParaRPr sz="2400">
              <a:latin typeface="Times New Roman"/>
              <a:cs typeface="Times New Roman"/>
            </a:endParaRPr>
          </a:p>
          <a:p>
            <a:pPr marL="354965" marR="507365" indent="-342900">
              <a:lnSpc>
                <a:spcPts val="2590"/>
              </a:lnSpc>
              <a:spcBef>
                <a:spcPts val="1400"/>
              </a:spcBef>
              <a:buClr>
                <a:srgbClr val="F952D4"/>
              </a:buClr>
              <a:buSzPct val="89583"/>
              <a:buFont typeface="Wingdings"/>
              <a:buChar char=""/>
              <a:tabLst>
                <a:tab pos="354965" algn="l"/>
              </a:tabLst>
            </a:pP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ЯБЖ,</a:t>
            </a:r>
            <a:r>
              <a:rPr sz="24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ЯБДПК</a:t>
            </a:r>
            <a:r>
              <a:rPr sz="24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вследствие</a:t>
            </a:r>
            <a:r>
              <a:rPr sz="24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постоянной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стимуляции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HCl;</a:t>
            </a:r>
            <a:endParaRPr sz="24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89100"/>
              </a:lnSpc>
              <a:spcBef>
                <a:spcPts val="1405"/>
              </a:spcBef>
              <a:buClr>
                <a:srgbClr val="F952D4"/>
              </a:buClr>
              <a:buSzPct val="89583"/>
              <a:buFont typeface="Wingdings"/>
              <a:buChar char=""/>
              <a:tabLst>
                <a:tab pos="35496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ЗНО,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так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как</a:t>
            </a:r>
            <a:r>
              <a:rPr sz="24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ЭС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поражают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ДНК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тканях,</a:t>
            </a:r>
            <a:r>
              <a:rPr sz="24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что</a:t>
            </a:r>
            <a:r>
              <a:rPr sz="24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приводит</a:t>
            </a:r>
            <a:r>
              <a:rPr sz="24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24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запуску множественных</a:t>
            </a:r>
            <a:r>
              <a:rPr sz="24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мутаций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как</a:t>
            </a:r>
            <a:r>
              <a:rPr sz="24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следствие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опухолевую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трансформацию.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566916" y="883919"/>
            <a:ext cx="3328670" cy="3328670"/>
            <a:chOff x="6566916" y="883919"/>
            <a:chExt cx="3328670" cy="33286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66916" y="883919"/>
              <a:ext cx="3328415" cy="33284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30924" y="947928"/>
              <a:ext cx="3150107" cy="31501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613398" y="928878"/>
              <a:ext cx="3188335" cy="3189605"/>
            </a:xfrm>
            <a:custGeom>
              <a:avLst/>
              <a:gdLst/>
              <a:ahLst/>
              <a:cxnLst/>
              <a:rect l="l" t="t" r="r" b="b"/>
              <a:pathLst>
                <a:path w="3188334" h="3189604">
                  <a:moveTo>
                    <a:pt x="0" y="3189605"/>
                  </a:moveTo>
                  <a:lnTo>
                    <a:pt x="3188080" y="3189605"/>
                  </a:lnTo>
                  <a:lnTo>
                    <a:pt x="3188080" y="0"/>
                  </a:lnTo>
                  <a:lnTo>
                    <a:pt x="0" y="0"/>
                  </a:lnTo>
                  <a:lnTo>
                    <a:pt x="0" y="3189605"/>
                  </a:lnTo>
                  <a:close/>
                </a:path>
              </a:pathLst>
            </a:custGeom>
            <a:ln w="38100">
              <a:solidFill>
                <a:srgbClr val="9200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59" y="-2"/>
            <a:ext cx="10058400" cy="5670550"/>
          </a:xfrm>
          <a:custGeom>
            <a:avLst/>
            <a:gdLst/>
            <a:ahLst/>
            <a:cxnLst/>
            <a:rect l="l" t="t" r="r" b="b"/>
            <a:pathLst>
              <a:path w="10058400" h="5670550">
                <a:moveTo>
                  <a:pt x="10057892" y="0"/>
                </a:moveTo>
                <a:lnTo>
                  <a:pt x="0" y="0"/>
                </a:lnTo>
                <a:lnTo>
                  <a:pt x="0" y="5670296"/>
                </a:lnTo>
                <a:lnTo>
                  <a:pt x="10057892" y="5670296"/>
                </a:lnTo>
                <a:lnTo>
                  <a:pt x="10057892" y="0"/>
                </a:lnTo>
                <a:close/>
              </a:path>
            </a:pathLst>
          </a:custGeom>
          <a:solidFill>
            <a:srgbClr val="04001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080" y="-12255"/>
            <a:ext cx="10085705" cy="5696585"/>
            <a:chOff x="9080" y="-12255"/>
            <a:chExt cx="10085705" cy="5696585"/>
          </a:xfrm>
        </p:grpSpPr>
        <p:sp>
          <p:nvSpPr>
            <p:cNvPr id="4" name="object 4"/>
            <p:cNvSpPr/>
            <p:nvPr/>
          </p:nvSpPr>
          <p:spPr>
            <a:xfrm>
              <a:off x="22097" y="762"/>
              <a:ext cx="10059670" cy="5670550"/>
            </a:xfrm>
            <a:custGeom>
              <a:avLst/>
              <a:gdLst/>
              <a:ahLst/>
              <a:cxnLst/>
              <a:rect l="l" t="t" r="r" b="b"/>
              <a:pathLst>
                <a:path w="10059670" h="5670550">
                  <a:moveTo>
                    <a:pt x="10059416" y="0"/>
                  </a:moveTo>
                  <a:lnTo>
                    <a:pt x="0" y="0"/>
                  </a:lnTo>
                  <a:lnTo>
                    <a:pt x="0" y="5670293"/>
                  </a:lnTo>
                </a:path>
              </a:pathLst>
            </a:custGeom>
            <a:ln w="25908">
              <a:solidFill>
                <a:srgbClr val="04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25839" y="0"/>
              <a:ext cx="1455420" cy="567080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Правовое</a:t>
            </a:r>
            <a:r>
              <a:rPr spc="-65" dirty="0"/>
              <a:t> </a:t>
            </a:r>
            <a:r>
              <a:rPr spc="-10" dirty="0"/>
              <a:t>урегулирование</a:t>
            </a:r>
            <a:r>
              <a:rPr spc="-105" dirty="0"/>
              <a:t> </a:t>
            </a:r>
            <a:r>
              <a:rPr dirty="0"/>
              <a:t>в</a:t>
            </a:r>
            <a:r>
              <a:rPr spc="-30" dirty="0"/>
              <a:t> </a:t>
            </a:r>
            <a:r>
              <a:rPr dirty="0"/>
              <a:t>России</a:t>
            </a:r>
            <a:r>
              <a:rPr spc="-55" dirty="0"/>
              <a:t> </a:t>
            </a:r>
            <a:r>
              <a:rPr dirty="0"/>
              <a:t>и</a:t>
            </a:r>
            <a:r>
              <a:rPr spc="-30" dirty="0"/>
              <a:t> </a:t>
            </a:r>
            <a:r>
              <a:rPr dirty="0"/>
              <a:t>других</a:t>
            </a:r>
            <a:r>
              <a:rPr spc="-114" dirty="0"/>
              <a:t> </a:t>
            </a:r>
            <a:r>
              <a:rPr spc="-10" dirty="0"/>
              <a:t>странах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7425" y="578865"/>
            <a:ext cx="8521065" cy="36849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34010" indent="805815">
              <a:lnSpc>
                <a:spcPct val="100000"/>
              </a:lnSpc>
              <a:spcBef>
                <a:spcPts val="105"/>
              </a:spcBef>
            </a:pPr>
            <a:r>
              <a:rPr sz="2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Федеральный</a:t>
            </a:r>
            <a:r>
              <a:rPr sz="2000" b="1" u="heavy" spc="-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закон</a:t>
            </a:r>
            <a:r>
              <a:rPr sz="2000" b="1" u="heavy" spc="-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от</a:t>
            </a:r>
            <a:r>
              <a:rPr sz="2000" b="1" u="heavy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31</a:t>
            </a:r>
            <a:r>
              <a:rPr sz="2000" b="1" u="heavy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июля</a:t>
            </a:r>
            <a:r>
              <a:rPr sz="2000" b="1" u="heavy" spc="-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2020</a:t>
            </a:r>
            <a:r>
              <a:rPr sz="2000" b="1" u="heavy" spc="-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1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г.</a:t>
            </a:r>
            <a:r>
              <a:rPr sz="2000" b="1" u="heavy" spc="-1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N</a:t>
            </a:r>
            <a:r>
              <a:rPr sz="20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303-ФЗ</a:t>
            </a:r>
            <a:r>
              <a:rPr sz="20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предусматривает </a:t>
            </a:r>
            <a:r>
              <a:rPr sz="2000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запрет</a:t>
            </a:r>
            <a:r>
              <a:rPr sz="2000" u="heavy" spc="-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на: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вовлечение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несовершеннолетних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процесс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потребления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никотинсодержащей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продукции;</a:t>
            </a:r>
            <a:endParaRPr sz="2000">
              <a:latin typeface="Times New Roman"/>
              <a:cs typeface="Times New Roman"/>
            </a:endParaRPr>
          </a:p>
          <a:p>
            <a:pPr marL="12700" marR="1805939" indent="147320">
              <a:lnSpc>
                <a:spcPct val="100000"/>
              </a:lnSpc>
              <a:buChar char="-"/>
              <a:tabLst>
                <a:tab pos="160020" algn="l"/>
              </a:tabLst>
            </a:pP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продажу</a:t>
            </a:r>
            <a:r>
              <a:rPr sz="2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пищевой,</a:t>
            </a:r>
            <a:r>
              <a:rPr sz="2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жевательной,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сосательной</a:t>
            </a:r>
            <a:r>
              <a:rPr sz="2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нюхательной 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никотиносодержащей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продукции,</a:t>
            </a:r>
            <a:endParaRPr sz="2000">
              <a:latin typeface="Times New Roman"/>
              <a:cs typeface="Times New Roman"/>
            </a:endParaRPr>
          </a:p>
          <a:p>
            <a:pPr marL="160020" indent="-147320">
              <a:lnSpc>
                <a:spcPct val="100000"/>
              </a:lnSpc>
              <a:buChar char="-"/>
              <a:tabLst>
                <a:tab pos="160020" algn="l"/>
              </a:tabLst>
            </a:pP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продажу</a:t>
            </a:r>
            <a:r>
              <a:rPr sz="2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несовершеннолетнему</a:t>
            </a:r>
            <a:r>
              <a:rPr sz="2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кальянов,</a:t>
            </a:r>
            <a:r>
              <a:rPr sz="2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никотиносодержащей</a:t>
            </a:r>
            <a:r>
              <a:rPr sz="2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продукции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устройств</a:t>
            </a:r>
            <a:r>
              <a:rPr sz="2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для</a:t>
            </a:r>
            <a:r>
              <a:rPr sz="2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её</a:t>
            </a:r>
            <a:r>
              <a:rPr sz="2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потребления,</a:t>
            </a:r>
            <a:endParaRPr sz="2000">
              <a:latin typeface="Times New Roman"/>
              <a:cs typeface="Times New Roman"/>
            </a:endParaRPr>
          </a:p>
          <a:p>
            <a:pPr marL="12700" marR="10795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потребление</a:t>
            </a:r>
            <a:r>
              <a:rPr sz="20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никотиносодержащей</a:t>
            </a:r>
            <a:r>
              <a:rPr sz="2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продукции</a:t>
            </a:r>
            <a:r>
              <a:rPr sz="2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или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использование</a:t>
            </a:r>
            <a:r>
              <a:rPr sz="2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кальянов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помещениях,</a:t>
            </a:r>
            <a:r>
              <a:rPr sz="2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составляющих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общее</a:t>
            </a:r>
            <a:r>
              <a:rPr sz="2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имущество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собственников </a:t>
            </a:r>
            <a:r>
              <a:rPr sz="2000" spc="-70" dirty="0">
                <a:solidFill>
                  <a:srgbClr val="FFFFFF"/>
                </a:solidFill>
                <a:latin typeface="Times New Roman"/>
                <a:cs typeface="Times New Roman"/>
              </a:rPr>
              <a:t>комнат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коммунальных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квартирах,</a:t>
            </a:r>
            <a:r>
              <a:rPr sz="2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также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помещениях,</a:t>
            </a:r>
            <a:r>
              <a:rPr sz="2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предназначенных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для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предоставления</a:t>
            </a:r>
            <a:r>
              <a:rPr sz="2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услуг</a:t>
            </a:r>
            <a:r>
              <a:rPr sz="2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общественного</a:t>
            </a:r>
            <a:r>
              <a:rPr sz="20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питания.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76627" y="4392167"/>
            <a:ext cx="6477000" cy="127863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2550" y="244220"/>
            <a:ext cx="8782050" cy="363918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354965" marR="9525" indent="-342900" algn="just">
              <a:lnSpc>
                <a:spcPts val="2210"/>
              </a:lnSpc>
              <a:spcBef>
                <a:spcPts val="335"/>
              </a:spcBef>
              <a:buClr>
                <a:srgbClr val="F952D4"/>
              </a:buClr>
              <a:buSzPct val="90000"/>
              <a:buFont typeface="Wingdings"/>
              <a:buChar char=""/>
              <a:tabLst>
                <a:tab pos="354965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Реклама</a:t>
            </a:r>
            <a:r>
              <a:rPr sz="2000" spc="4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000" spc="4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продажа</a:t>
            </a:r>
            <a:r>
              <a:rPr sz="2000" spc="48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электронных  сигарет  запрещена</a:t>
            </a:r>
            <a:r>
              <a:rPr sz="2000" spc="4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в  Бразилии,</a:t>
            </a:r>
            <a:r>
              <a:rPr sz="2000" spc="48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Канаде,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Дании,</a:t>
            </a:r>
            <a:r>
              <a:rPr sz="2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Турции,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Норвегии,</a:t>
            </a:r>
            <a:r>
              <a:rPr sz="2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Австралии,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Times New Roman"/>
                <a:cs typeface="Times New Roman"/>
              </a:rPr>
              <a:t>Уругвае,</a:t>
            </a:r>
            <a:r>
              <a:rPr sz="2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Иордании,</a:t>
            </a:r>
            <a:r>
              <a:rPr sz="20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Италии,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ОАЭ.</a:t>
            </a:r>
            <a:endParaRPr sz="2000">
              <a:latin typeface="Times New Roman"/>
              <a:cs typeface="Times New Roman"/>
            </a:endParaRPr>
          </a:p>
          <a:p>
            <a:pPr marL="354965" marR="5080" indent="-342900" algn="just">
              <a:lnSpc>
                <a:spcPts val="2200"/>
              </a:lnSpc>
              <a:spcBef>
                <a:spcPts val="1400"/>
              </a:spcBef>
              <a:buClr>
                <a:srgbClr val="F952D4"/>
              </a:buClr>
              <a:buSzPct val="90000"/>
              <a:buFont typeface="Wingdings"/>
              <a:buChar char=""/>
              <a:tabLst>
                <a:tab pos="354965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000" spc="9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Индии</a:t>
            </a:r>
            <a:r>
              <a:rPr sz="2000" spc="9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000" spc="9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сентября</a:t>
            </a:r>
            <a:r>
              <a:rPr sz="2000" spc="9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2019</a:t>
            </a:r>
            <a:r>
              <a:rPr sz="2000" spc="10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года</a:t>
            </a:r>
            <a:r>
              <a:rPr sz="2000" spc="7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запрещены</a:t>
            </a:r>
            <a:r>
              <a:rPr sz="2000" spc="9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производство,</a:t>
            </a:r>
            <a:r>
              <a:rPr sz="2000" spc="9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изготовление, </a:t>
            </a:r>
            <a:r>
              <a:rPr sz="2000" spc="-65" dirty="0">
                <a:solidFill>
                  <a:srgbClr val="FFFFFF"/>
                </a:solidFill>
                <a:latin typeface="Times New Roman"/>
                <a:cs typeface="Times New Roman"/>
              </a:rPr>
              <a:t>импорт,</a:t>
            </a:r>
            <a:r>
              <a:rPr sz="2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Times New Roman"/>
                <a:cs typeface="Times New Roman"/>
              </a:rPr>
              <a:t>экспорт,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продажа,</a:t>
            </a:r>
            <a:r>
              <a:rPr sz="2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распространение,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реклама</a:t>
            </a:r>
            <a:r>
              <a:rPr sz="2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электронных</a:t>
            </a:r>
            <a:r>
              <a:rPr sz="2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сигарет.</a:t>
            </a:r>
            <a:endParaRPr sz="2000">
              <a:latin typeface="Times New Roman"/>
              <a:cs typeface="Times New Roman"/>
            </a:endParaRPr>
          </a:p>
          <a:p>
            <a:pPr marL="354965" marR="5080" indent="-342900" algn="just">
              <a:lnSpc>
                <a:spcPct val="90000"/>
              </a:lnSpc>
              <a:spcBef>
                <a:spcPts val="1360"/>
              </a:spcBef>
              <a:buClr>
                <a:srgbClr val="F952D4"/>
              </a:buClr>
              <a:buSzPct val="90000"/>
              <a:buFont typeface="Wingdings"/>
              <a:buChar char=""/>
              <a:tabLst>
                <a:tab pos="354965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000" spc="18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Таиланде</a:t>
            </a:r>
            <a:r>
              <a:rPr sz="2000" spc="19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ввоз,</a:t>
            </a:r>
            <a:r>
              <a:rPr sz="2000" spc="19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использование,</a:t>
            </a:r>
            <a:r>
              <a:rPr sz="2000" spc="19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хранение</a:t>
            </a:r>
            <a:r>
              <a:rPr sz="2000" spc="19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000" spc="18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ношение</a:t>
            </a:r>
            <a:r>
              <a:rPr sz="2000" spc="19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2000" spc="18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территории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электронных</a:t>
            </a:r>
            <a:r>
              <a:rPr sz="2000" spc="484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сигарет</a:t>
            </a:r>
            <a:r>
              <a:rPr sz="2000" spc="484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000" spc="48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их</a:t>
            </a:r>
            <a:r>
              <a:rPr sz="2000" spc="484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аналогов</a:t>
            </a:r>
            <a:r>
              <a:rPr sz="2000" spc="484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запрещены,</a:t>
            </a:r>
            <a:r>
              <a:rPr sz="2000" spc="48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нарушение</a:t>
            </a:r>
            <a:r>
              <a:rPr sz="2000" spc="484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этого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предписания</a:t>
            </a:r>
            <a:r>
              <a:rPr sz="2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влечёт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наказание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0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виде</a:t>
            </a:r>
            <a:r>
              <a:rPr sz="2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штрафа</a:t>
            </a:r>
            <a:r>
              <a:rPr sz="20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0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размере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один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миллион</a:t>
            </a:r>
            <a:r>
              <a:rPr sz="20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батов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($30,3</a:t>
            </a:r>
            <a:r>
              <a:rPr sz="2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тысяч)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и/или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тюремное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заключение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срок</a:t>
            </a:r>
            <a:r>
              <a:rPr sz="2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до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десяти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лет.</a:t>
            </a:r>
            <a:endParaRPr sz="2000">
              <a:latin typeface="Times New Roman"/>
              <a:cs typeface="Times New Roman"/>
            </a:endParaRPr>
          </a:p>
          <a:p>
            <a:pPr marL="354965" marR="6350" indent="-342900" algn="just">
              <a:lnSpc>
                <a:spcPts val="2200"/>
              </a:lnSpc>
              <a:spcBef>
                <a:spcPts val="1440"/>
              </a:spcBef>
              <a:buClr>
                <a:srgbClr val="F952D4"/>
              </a:buClr>
              <a:buSzPct val="90000"/>
              <a:buFont typeface="Wingdings"/>
              <a:buChar char=""/>
              <a:tabLst>
                <a:tab pos="354965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000" spc="13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октябре</a:t>
            </a:r>
            <a:r>
              <a:rPr sz="2000" spc="13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2019</a:t>
            </a:r>
            <a:r>
              <a:rPr sz="2000" spc="14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года</a:t>
            </a:r>
            <a:r>
              <a:rPr sz="2000" spc="13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временно</a:t>
            </a:r>
            <a:r>
              <a:rPr sz="2000" spc="14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запрещена</a:t>
            </a:r>
            <a:r>
              <a:rPr sz="2000" spc="14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продажа</a:t>
            </a:r>
            <a:r>
              <a:rPr sz="2000" spc="13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ароматизированных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жидкостей</a:t>
            </a:r>
            <a:r>
              <a:rPr sz="2000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электронных</a:t>
            </a:r>
            <a:r>
              <a:rPr sz="2000" spc="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сигарет</a:t>
            </a:r>
            <a:r>
              <a:rPr sz="2000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000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штате</a:t>
            </a:r>
            <a:r>
              <a:rPr sz="2000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Мичиган</a:t>
            </a:r>
            <a:r>
              <a:rPr sz="2000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000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США,</a:t>
            </a:r>
            <a:r>
              <a:rPr sz="2000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при</a:t>
            </a:r>
            <a:r>
              <a:rPr sz="2000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этом</a:t>
            </a:r>
            <a:r>
              <a:rPr sz="2000" spc="3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запрет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не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касается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не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ароматизированных</a:t>
            </a:r>
            <a:r>
              <a:rPr sz="2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или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имеющих</a:t>
            </a:r>
            <a:r>
              <a:rPr sz="2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аромат</a:t>
            </a:r>
            <a:r>
              <a:rPr sz="2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табака.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375659" y="3892295"/>
            <a:ext cx="4261485" cy="1778635"/>
            <a:chOff x="3375659" y="3892295"/>
            <a:chExt cx="4261485" cy="17786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5659" y="3892295"/>
              <a:ext cx="4261103" cy="17785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39667" y="3956303"/>
              <a:ext cx="4082795" cy="167335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420617" y="3937253"/>
              <a:ext cx="4122420" cy="1712595"/>
            </a:xfrm>
            <a:custGeom>
              <a:avLst/>
              <a:gdLst/>
              <a:ahLst/>
              <a:cxnLst/>
              <a:rect l="l" t="t" r="r" b="b"/>
              <a:pathLst>
                <a:path w="4122420" h="1712595">
                  <a:moveTo>
                    <a:pt x="0" y="1712468"/>
                  </a:moveTo>
                  <a:lnTo>
                    <a:pt x="4122166" y="1712468"/>
                  </a:lnTo>
                  <a:lnTo>
                    <a:pt x="4122166" y="0"/>
                  </a:lnTo>
                  <a:lnTo>
                    <a:pt x="0" y="0"/>
                  </a:lnTo>
                  <a:lnTo>
                    <a:pt x="0" y="1712468"/>
                  </a:lnTo>
                  <a:close/>
                </a:path>
              </a:pathLst>
            </a:custGeom>
            <a:ln w="38100">
              <a:solidFill>
                <a:srgbClr val="9200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6923" y="-55041"/>
            <a:ext cx="76422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dirty="0"/>
              <a:t>Сомнительные</a:t>
            </a:r>
            <a:r>
              <a:rPr u="none" spc="-140" dirty="0"/>
              <a:t> </a:t>
            </a:r>
            <a:r>
              <a:rPr u="none" dirty="0"/>
              <a:t>плюсы,</a:t>
            </a:r>
            <a:r>
              <a:rPr u="none" spc="-80" dirty="0"/>
              <a:t> </a:t>
            </a:r>
            <a:r>
              <a:rPr u="none" dirty="0"/>
              <a:t>не</a:t>
            </a:r>
            <a:r>
              <a:rPr u="none" spc="-35" dirty="0"/>
              <a:t> </a:t>
            </a:r>
            <a:r>
              <a:rPr u="none" spc="-10" dirty="0"/>
              <a:t>перевешивающие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7836" y="432943"/>
            <a:ext cx="8721725" cy="4536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3660" algn="ctr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D99492"/>
                </a:solidFill>
                <a:latin typeface="Times New Roman"/>
                <a:cs typeface="Times New Roman"/>
              </a:rPr>
              <a:t>вреда</a:t>
            </a:r>
            <a:r>
              <a:rPr sz="3200" spc="-135" dirty="0">
                <a:solidFill>
                  <a:srgbClr val="D99492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D99492"/>
                </a:solidFill>
                <a:latin typeface="Times New Roman"/>
                <a:cs typeface="Times New Roman"/>
              </a:rPr>
              <a:t>от</a:t>
            </a:r>
            <a:r>
              <a:rPr sz="3200" spc="-125" dirty="0">
                <a:solidFill>
                  <a:srgbClr val="D99492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D99492"/>
                </a:solidFill>
                <a:latin typeface="Times New Roman"/>
                <a:cs typeface="Times New Roman"/>
              </a:rPr>
              <a:t>использования</a:t>
            </a:r>
            <a:r>
              <a:rPr sz="3200" spc="-135" dirty="0">
                <a:solidFill>
                  <a:srgbClr val="D99492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D99492"/>
                </a:solidFill>
                <a:latin typeface="Times New Roman"/>
                <a:cs typeface="Times New Roman"/>
              </a:rPr>
              <a:t>ЭС:</a:t>
            </a:r>
            <a:endParaRPr sz="3200">
              <a:latin typeface="Times New Roman"/>
              <a:cs typeface="Times New Roman"/>
            </a:endParaRPr>
          </a:p>
          <a:p>
            <a:pPr marL="367030" indent="-342265">
              <a:lnSpc>
                <a:spcPct val="100000"/>
              </a:lnSpc>
              <a:spcBef>
                <a:spcPts val="20"/>
              </a:spcBef>
              <a:buClr>
                <a:srgbClr val="F952D4"/>
              </a:buClr>
              <a:buSzPct val="89583"/>
              <a:buFont typeface="Wingdings"/>
              <a:buChar char=""/>
              <a:tabLst>
                <a:tab pos="367030" algn="l"/>
              </a:tabLst>
            </a:pP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Самостоятельный</a:t>
            </a:r>
            <a:r>
              <a:rPr sz="24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выбор</a:t>
            </a:r>
            <a:r>
              <a:rPr sz="24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дозы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никотина;</a:t>
            </a:r>
            <a:endParaRPr sz="2400">
              <a:latin typeface="Times New Roman"/>
              <a:cs typeface="Times New Roman"/>
            </a:endParaRPr>
          </a:p>
          <a:p>
            <a:pPr marL="367030" indent="-342265">
              <a:lnSpc>
                <a:spcPts val="2740"/>
              </a:lnSpc>
              <a:buClr>
                <a:srgbClr val="F952D4"/>
              </a:buClr>
              <a:buSzPct val="89583"/>
              <a:buFont typeface="Wingdings"/>
              <a:buChar char=""/>
              <a:tabLst>
                <a:tab pos="367030" algn="l"/>
              </a:tabLst>
            </a:pP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Различные</a:t>
            </a:r>
            <a:r>
              <a:rPr sz="24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вкусы;</a:t>
            </a:r>
            <a:endParaRPr sz="2400">
              <a:latin typeface="Times New Roman"/>
              <a:cs typeface="Times New Roman"/>
            </a:endParaRPr>
          </a:p>
          <a:p>
            <a:pPr marL="367030" indent="-342265">
              <a:lnSpc>
                <a:spcPts val="2510"/>
              </a:lnSpc>
              <a:buClr>
                <a:srgbClr val="F952D4"/>
              </a:buClr>
              <a:buSzPct val="89583"/>
              <a:buFont typeface="Wingdings"/>
              <a:buChar char=""/>
              <a:tabLst>
                <a:tab pos="36703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Нет</a:t>
            </a:r>
            <a:r>
              <a:rPr sz="24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необходимости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использовать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зажигалку.</a:t>
            </a:r>
            <a:endParaRPr sz="2400">
              <a:latin typeface="Times New Roman"/>
              <a:cs typeface="Times New Roman"/>
            </a:endParaRPr>
          </a:p>
          <a:p>
            <a:pPr marR="60325" algn="ctr">
              <a:lnSpc>
                <a:spcPts val="3479"/>
              </a:lnSpc>
            </a:pPr>
            <a:r>
              <a:rPr sz="3200" dirty="0">
                <a:solidFill>
                  <a:srgbClr val="D99492"/>
                </a:solidFill>
                <a:latin typeface="Times New Roman"/>
                <a:cs typeface="Times New Roman"/>
              </a:rPr>
              <a:t>Распространенные</a:t>
            </a:r>
            <a:r>
              <a:rPr sz="3200" spc="75" dirty="0">
                <a:solidFill>
                  <a:srgbClr val="D99492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D99492"/>
                </a:solidFill>
                <a:latin typeface="Times New Roman"/>
                <a:cs typeface="Times New Roman"/>
              </a:rPr>
              <a:t>заблуждения:</a:t>
            </a:r>
            <a:endParaRPr sz="3200">
              <a:latin typeface="Times New Roman"/>
              <a:cs typeface="Times New Roman"/>
            </a:endParaRPr>
          </a:p>
          <a:p>
            <a:pPr marL="367030" indent="-342265">
              <a:lnSpc>
                <a:spcPts val="2755"/>
              </a:lnSpc>
              <a:buClr>
                <a:srgbClr val="F952D4"/>
              </a:buClr>
              <a:buSzPct val="89583"/>
              <a:buFont typeface="Wingdings"/>
              <a:buChar char=""/>
              <a:tabLst>
                <a:tab pos="367030" algn="l"/>
              </a:tabLst>
            </a:pP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Намного</a:t>
            </a:r>
            <a:r>
              <a:rPr sz="24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меньше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вреда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для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организма,</a:t>
            </a:r>
            <a:r>
              <a:rPr sz="24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сравнении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4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табачными</a:t>
            </a:r>
            <a:endParaRPr sz="2400">
              <a:latin typeface="Times New Roman"/>
              <a:cs typeface="Times New Roman"/>
            </a:endParaRPr>
          </a:p>
          <a:p>
            <a:pPr marL="367665">
              <a:lnSpc>
                <a:spcPct val="100000"/>
              </a:lnSpc>
            </a:pP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изделиями;</a:t>
            </a:r>
            <a:endParaRPr sz="2400">
              <a:latin typeface="Times New Roman"/>
              <a:cs typeface="Times New Roman"/>
            </a:endParaRPr>
          </a:p>
          <a:p>
            <a:pPr marL="367030" indent="-342265">
              <a:lnSpc>
                <a:spcPct val="100000"/>
              </a:lnSpc>
              <a:buClr>
                <a:srgbClr val="F952D4"/>
              </a:buClr>
              <a:buSzPct val="89583"/>
              <a:buFont typeface="Wingdings"/>
              <a:buChar char=""/>
              <a:tabLst>
                <a:tab pos="36703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Не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желтеет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зубная</a:t>
            </a:r>
            <a:r>
              <a:rPr sz="24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эмаль;</a:t>
            </a:r>
            <a:endParaRPr sz="2400">
              <a:latin typeface="Times New Roman"/>
              <a:cs typeface="Times New Roman"/>
            </a:endParaRPr>
          </a:p>
          <a:p>
            <a:pPr marL="366395" marR="5264150" indent="-354330">
              <a:lnSpc>
                <a:spcPct val="100000"/>
              </a:lnSpc>
              <a:buClr>
                <a:srgbClr val="F952D4"/>
              </a:buClr>
              <a:buSzPct val="89583"/>
              <a:buFont typeface="Wingdings"/>
              <a:buChar char=""/>
              <a:tabLst>
                <a:tab pos="367665" algn="l"/>
              </a:tabLst>
            </a:pP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Минимальный</a:t>
            </a:r>
            <a:r>
              <a:rPr sz="24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вред</a:t>
            </a:r>
            <a:r>
              <a:rPr sz="24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для 	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окружающих</a:t>
            </a:r>
            <a:r>
              <a:rPr sz="24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людей;</a:t>
            </a:r>
            <a:endParaRPr sz="2400">
              <a:latin typeface="Times New Roman"/>
              <a:cs typeface="Times New Roman"/>
            </a:endParaRPr>
          </a:p>
          <a:p>
            <a:pPr marL="367030" indent="-342265">
              <a:lnSpc>
                <a:spcPct val="100000"/>
              </a:lnSpc>
              <a:buClr>
                <a:srgbClr val="F952D4"/>
              </a:buClr>
              <a:buSzPct val="89583"/>
              <a:buFont typeface="Wingdings"/>
              <a:buChar char=""/>
              <a:tabLst>
                <a:tab pos="367030" algn="l"/>
              </a:tabLst>
            </a:pP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Отказ</a:t>
            </a:r>
            <a:r>
              <a:rPr sz="24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от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курения</a:t>
            </a:r>
            <a:r>
              <a:rPr sz="240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endParaRPr sz="2400">
              <a:latin typeface="Times New Roman"/>
              <a:cs typeface="Times New Roman"/>
            </a:endParaRPr>
          </a:p>
          <a:p>
            <a:pPr marL="83058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завершающем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этапе.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205984" y="2961131"/>
            <a:ext cx="4737100" cy="2710180"/>
            <a:chOff x="5205984" y="2961131"/>
            <a:chExt cx="4737100" cy="27101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05984" y="2961131"/>
              <a:ext cx="4736592" cy="27096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69992" y="3025138"/>
              <a:ext cx="4558284" cy="25572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252466" y="3006089"/>
              <a:ext cx="4596130" cy="2596515"/>
            </a:xfrm>
            <a:custGeom>
              <a:avLst/>
              <a:gdLst/>
              <a:ahLst/>
              <a:cxnLst/>
              <a:rect l="l" t="t" r="r" b="b"/>
              <a:pathLst>
                <a:path w="4596130" h="2596515">
                  <a:moveTo>
                    <a:pt x="0" y="2596388"/>
                  </a:moveTo>
                  <a:lnTo>
                    <a:pt x="4596003" y="2596388"/>
                  </a:lnTo>
                  <a:lnTo>
                    <a:pt x="4596003" y="0"/>
                  </a:lnTo>
                  <a:lnTo>
                    <a:pt x="0" y="0"/>
                  </a:lnTo>
                  <a:lnTo>
                    <a:pt x="0" y="2596388"/>
                  </a:lnTo>
                  <a:close/>
                </a:path>
              </a:pathLst>
            </a:custGeom>
            <a:ln w="38100">
              <a:solidFill>
                <a:srgbClr val="9200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81260" cy="5671185"/>
            <a:chOff x="0" y="0"/>
            <a:chExt cx="10081260" cy="56711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81260" cy="56708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920" y="2918460"/>
              <a:ext cx="2087880" cy="14295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1082" y="193039"/>
            <a:ext cx="55092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none" dirty="0">
                <a:solidFill>
                  <a:srgbClr val="F952D4"/>
                </a:solidFill>
              </a:rPr>
              <a:t>Почему</a:t>
            </a:r>
            <a:r>
              <a:rPr sz="4400" u="none" spc="-190" dirty="0">
                <a:solidFill>
                  <a:srgbClr val="F952D4"/>
                </a:solidFill>
              </a:rPr>
              <a:t> </a:t>
            </a:r>
            <a:r>
              <a:rPr sz="4400" u="none" dirty="0">
                <a:solidFill>
                  <a:srgbClr val="F952D4"/>
                </a:solidFill>
              </a:rPr>
              <a:t>это</a:t>
            </a:r>
            <a:r>
              <a:rPr sz="4400" u="none" spc="-150" dirty="0">
                <a:solidFill>
                  <a:srgbClr val="F952D4"/>
                </a:solidFill>
              </a:rPr>
              <a:t> </a:t>
            </a:r>
            <a:r>
              <a:rPr sz="4400" u="none" spc="-10" dirty="0">
                <a:solidFill>
                  <a:srgbClr val="F952D4"/>
                </a:solidFill>
              </a:rPr>
              <a:t>актуально?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307719" y="1144270"/>
            <a:ext cx="8617585" cy="274637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8255" indent="806450" algn="just">
              <a:lnSpc>
                <a:spcPct val="90100"/>
              </a:lnSpc>
              <a:spcBef>
                <a:spcPts val="385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Электронная</a:t>
            </a:r>
            <a:r>
              <a:rPr sz="2400" spc="254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сигарета</a:t>
            </a:r>
            <a:r>
              <a:rPr sz="2400" spc="27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(ЭС)</a:t>
            </a:r>
            <a:r>
              <a:rPr sz="2400" spc="26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400" spc="26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электронное</a:t>
            </a:r>
            <a:r>
              <a:rPr sz="2400" spc="26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устройство,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создающее</a:t>
            </a:r>
            <a:r>
              <a:rPr sz="2400" spc="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высокодисперсный</a:t>
            </a:r>
            <a:r>
              <a:rPr sz="2400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пар</a:t>
            </a:r>
            <a:r>
              <a:rPr sz="2400" spc="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(аэрозоль),</a:t>
            </a:r>
            <a:r>
              <a:rPr sz="2400" spc="16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предназначенный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для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ингаляции</a:t>
            </a:r>
            <a:r>
              <a:rPr sz="24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(вдыхания).</a:t>
            </a:r>
            <a:endParaRPr sz="2400">
              <a:latin typeface="Times New Roman"/>
              <a:cs typeface="Times New Roman"/>
            </a:endParaRPr>
          </a:p>
          <a:p>
            <a:pPr marL="12700" marR="5080" indent="806450" algn="just">
              <a:lnSpc>
                <a:spcPct val="90000"/>
              </a:lnSpc>
              <a:spcBef>
                <a:spcPts val="395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Может</a:t>
            </a:r>
            <a:r>
              <a:rPr sz="2400" spc="33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использоваться</a:t>
            </a:r>
            <a:r>
              <a:rPr sz="2400" spc="3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как</a:t>
            </a:r>
            <a:r>
              <a:rPr sz="2400" spc="3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400" spc="3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качестве</a:t>
            </a:r>
            <a:r>
              <a:rPr sz="2400" spc="3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средства</a:t>
            </a:r>
            <a:r>
              <a:rPr sz="2400" spc="3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доставки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никотина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(ЭСДН),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так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 для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вдыхания</a:t>
            </a:r>
            <a:r>
              <a:rPr sz="2400" spc="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ароматизированного</a:t>
            </a:r>
            <a:r>
              <a:rPr sz="2400" spc="2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пара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(аэрозоля)</a:t>
            </a:r>
            <a:r>
              <a:rPr sz="2400" spc="525" dirty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без</a:t>
            </a:r>
            <a:r>
              <a:rPr sz="2400" spc="525" dirty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никотина.</a:t>
            </a:r>
            <a:r>
              <a:rPr sz="2400" spc="525" dirty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ЭС</a:t>
            </a:r>
            <a:r>
              <a:rPr sz="2400" spc="520" dirty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находят</a:t>
            </a:r>
            <a:r>
              <a:rPr sz="2400" spc="520" dirty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все</a:t>
            </a:r>
            <a:r>
              <a:rPr sz="2400" spc="525" dirty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большее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распространение</a:t>
            </a:r>
            <a:r>
              <a:rPr sz="2400" spc="3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400" spc="3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мире,</a:t>
            </a:r>
            <a:r>
              <a:rPr sz="2400" spc="3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400" spc="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связи</a:t>
            </a:r>
            <a:r>
              <a:rPr sz="2400" spc="3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400" spc="3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всеобщим</a:t>
            </a:r>
            <a:r>
              <a:rPr sz="2400" spc="3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заблужденим,</a:t>
            </a:r>
            <a:r>
              <a:rPr sz="2400" spc="3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что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они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более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безопасны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по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сравнению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классическими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сигаретами.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48573" y="3880180"/>
            <a:ext cx="1774189" cy="721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ts val="2735"/>
              </a:lnSpc>
              <a:spcBef>
                <a:spcPts val="100"/>
              </a:spcBef>
            </a:pPr>
            <a:r>
              <a:rPr sz="2400" b="1" spc="-10" dirty="0">
                <a:solidFill>
                  <a:srgbClr val="D99492"/>
                </a:solidFill>
                <a:latin typeface="Times New Roman"/>
                <a:cs typeface="Times New Roman"/>
              </a:rPr>
              <a:t>электронная</a:t>
            </a:r>
            <a:endParaRPr sz="2400">
              <a:latin typeface="Times New Roman"/>
              <a:cs typeface="Times New Roman"/>
            </a:endParaRPr>
          </a:p>
          <a:p>
            <a:pPr marR="5080" algn="r">
              <a:lnSpc>
                <a:spcPts val="2735"/>
              </a:lnSpc>
            </a:pPr>
            <a:r>
              <a:rPr sz="2400" b="1" spc="-10" dirty="0">
                <a:solidFill>
                  <a:srgbClr val="D99492"/>
                </a:solidFill>
                <a:latin typeface="Times New Roman"/>
                <a:cs typeface="Times New Roman"/>
              </a:rPr>
              <a:t>безвредная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07719" y="3880180"/>
            <a:ext cx="6746240" cy="105029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indent="806450">
              <a:lnSpc>
                <a:spcPct val="90000"/>
              </a:lnSpc>
              <a:spcBef>
                <a:spcPts val="390"/>
              </a:spcBef>
              <a:tabLst>
                <a:tab pos="1405255" algn="l"/>
                <a:tab pos="1898014" algn="l"/>
                <a:tab pos="1981835" algn="l"/>
                <a:tab pos="2786380" algn="l"/>
                <a:tab pos="2907030" algn="l"/>
                <a:tab pos="4528820" algn="l"/>
                <a:tab pos="5191760" algn="l"/>
                <a:tab pos="5481320" algn="l"/>
                <a:tab pos="5774055" algn="l"/>
                <a:tab pos="6237605" algn="l"/>
              </a:tabLst>
            </a:pP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Однако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	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ВОЗ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утверждает,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что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b="1" spc="-25" dirty="0">
                <a:solidFill>
                  <a:srgbClr val="D99492"/>
                </a:solidFill>
                <a:latin typeface="Times New Roman"/>
                <a:cs typeface="Times New Roman"/>
              </a:rPr>
              <a:t>ни</a:t>
            </a:r>
            <a:r>
              <a:rPr sz="2400" b="1" dirty="0">
                <a:solidFill>
                  <a:srgbClr val="D99492"/>
                </a:solidFill>
                <a:latin typeface="Times New Roman"/>
                <a:cs typeface="Times New Roman"/>
              </a:rPr>
              <a:t>	</a:t>
            </a:r>
            <a:r>
              <a:rPr sz="2400" b="1" spc="-20" dirty="0">
                <a:solidFill>
                  <a:srgbClr val="D99492"/>
                </a:solidFill>
                <a:latin typeface="Times New Roman"/>
                <a:cs typeface="Times New Roman"/>
              </a:rPr>
              <a:t>одна </a:t>
            </a:r>
            <a:r>
              <a:rPr sz="2400" b="1" spc="-10" dirty="0">
                <a:solidFill>
                  <a:srgbClr val="D99492"/>
                </a:solidFill>
                <a:latin typeface="Times New Roman"/>
                <a:cs typeface="Times New Roman"/>
              </a:rPr>
              <a:t>сигарета</a:t>
            </a:r>
            <a:r>
              <a:rPr sz="2400" b="1" dirty="0">
                <a:solidFill>
                  <a:srgbClr val="D99492"/>
                </a:solidFill>
                <a:latin typeface="Times New Roman"/>
                <a:cs typeface="Times New Roman"/>
              </a:rPr>
              <a:t>	</a:t>
            </a:r>
            <a:r>
              <a:rPr sz="2400" b="1" spc="-25" dirty="0">
                <a:solidFill>
                  <a:srgbClr val="D99492"/>
                </a:solidFill>
                <a:latin typeface="Times New Roman"/>
                <a:cs typeface="Times New Roman"/>
              </a:rPr>
              <a:t>не</a:t>
            </a:r>
            <a:r>
              <a:rPr sz="2400" b="1" dirty="0">
                <a:solidFill>
                  <a:srgbClr val="D99492"/>
                </a:solidFill>
                <a:latin typeface="Times New Roman"/>
                <a:cs typeface="Times New Roman"/>
              </a:rPr>
              <a:t>	</a:t>
            </a:r>
            <a:r>
              <a:rPr sz="2400" b="1" spc="-20" dirty="0">
                <a:solidFill>
                  <a:srgbClr val="D99492"/>
                </a:solidFill>
                <a:latin typeface="Times New Roman"/>
                <a:cs typeface="Times New Roman"/>
              </a:rPr>
              <a:t>может</a:t>
            </a:r>
            <a:r>
              <a:rPr sz="2400" b="1" dirty="0">
                <a:solidFill>
                  <a:srgbClr val="D99492"/>
                </a:solidFill>
                <a:latin typeface="Times New Roman"/>
                <a:cs typeface="Times New Roman"/>
              </a:rPr>
              <a:t>		</a:t>
            </a:r>
            <a:r>
              <a:rPr sz="2400" b="1" spc="-10" dirty="0">
                <a:solidFill>
                  <a:srgbClr val="D99492"/>
                </a:solidFill>
                <a:latin typeface="Times New Roman"/>
                <a:cs typeface="Times New Roman"/>
              </a:rPr>
              <a:t>позиционировать</a:t>
            </a:r>
            <a:r>
              <a:rPr sz="2400" b="1" dirty="0">
                <a:solidFill>
                  <a:srgbClr val="D99492"/>
                </a:solidFill>
                <a:latin typeface="Times New Roman"/>
                <a:cs typeface="Times New Roman"/>
              </a:rPr>
              <a:t>	</a:t>
            </a:r>
            <a:r>
              <a:rPr sz="2400" b="1" spc="-20" dirty="0">
                <a:solidFill>
                  <a:srgbClr val="D99492"/>
                </a:solidFill>
                <a:latin typeface="Times New Roman"/>
                <a:cs typeface="Times New Roman"/>
              </a:rPr>
              <a:t>себя</a:t>
            </a:r>
            <a:r>
              <a:rPr sz="2400" b="1" dirty="0">
                <a:solidFill>
                  <a:srgbClr val="D99492"/>
                </a:solidFill>
                <a:latin typeface="Times New Roman"/>
                <a:cs typeface="Times New Roman"/>
              </a:rPr>
              <a:t>	</a:t>
            </a:r>
            <a:r>
              <a:rPr sz="2400" b="1" spc="-45" dirty="0">
                <a:solidFill>
                  <a:srgbClr val="D99492"/>
                </a:solidFill>
                <a:latin typeface="Times New Roman"/>
                <a:cs typeface="Times New Roman"/>
              </a:rPr>
              <a:t>как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альтернатива!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92629" y="194310"/>
            <a:ext cx="6420485" cy="789305"/>
          </a:xfrm>
          <a:custGeom>
            <a:avLst/>
            <a:gdLst/>
            <a:ahLst/>
            <a:cxnLst/>
            <a:rect l="l" t="t" r="r" b="b"/>
            <a:pathLst>
              <a:path w="6420484" h="789305">
                <a:moveTo>
                  <a:pt x="0" y="131572"/>
                </a:moveTo>
                <a:lnTo>
                  <a:pt x="10287" y="80390"/>
                </a:lnTo>
                <a:lnTo>
                  <a:pt x="38481" y="38480"/>
                </a:lnTo>
                <a:lnTo>
                  <a:pt x="80263" y="10287"/>
                </a:lnTo>
                <a:lnTo>
                  <a:pt x="131318" y="0"/>
                </a:lnTo>
                <a:lnTo>
                  <a:pt x="6289167" y="0"/>
                </a:lnTo>
                <a:lnTo>
                  <a:pt x="6340221" y="10287"/>
                </a:lnTo>
                <a:lnTo>
                  <a:pt x="6382004" y="38480"/>
                </a:lnTo>
                <a:lnTo>
                  <a:pt x="6410198" y="80390"/>
                </a:lnTo>
                <a:lnTo>
                  <a:pt x="6420485" y="131572"/>
                </a:lnTo>
                <a:lnTo>
                  <a:pt x="6420485" y="657732"/>
                </a:lnTo>
                <a:lnTo>
                  <a:pt x="6410198" y="708913"/>
                </a:lnTo>
                <a:lnTo>
                  <a:pt x="6382004" y="750824"/>
                </a:lnTo>
                <a:lnTo>
                  <a:pt x="6340221" y="779017"/>
                </a:lnTo>
                <a:lnTo>
                  <a:pt x="6289167" y="789304"/>
                </a:lnTo>
                <a:lnTo>
                  <a:pt x="131318" y="789304"/>
                </a:lnTo>
                <a:lnTo>
                  <a:pt x="80263" y="779017"/>
                </a:lnTo>
                <a:lnTo>
                  <a:pt x="38481" y="750824"/>
                </a:lnTo>
                <a:lnTo>
                  <a:pt x="10287" y="708913"/>
                </a:lnTo>
                <a:lnTo>
                  <a:pt x="0" y="657732"/>
                </a:lnTo>
                <a:lnTo>
                  <a:pt x="0" y="131572"/>
                </a:lnTo>
                <a:close/>
              </a:path>
            </a:pathLst>
          </a:custGeom>
          <a:ln w="28956">
            <a:solidFill>
              <a:srgbClr val="C0504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8873" y="-15113"/>
            <a:ext cx="76841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none" spc="-10" dirty="0">
                <a:solidFill>
                  <a:srgbClr val="F952D4"/>
                </a:solidFill>
              </a:rPr>
              <a:t>Очевидные</a:t>
            </a:r>
            <a:r>
              <a:rPr sz="3600" u="none" spc="-160" dirty="0">
                <a:solidFill>
                  <a:srgbClr val="F952D4"/>
                </a:solidFill>
              </a:rPr>
              <a:t> </a:t>
            </a:r>
            <a:r>
              <a:rPr sz="3600" u="none" dirty="0">
                <a:solidFill>
                  <a:srgbClr val="F952D4"/>
                </a:solidFill>
              </a:rPr>
              <a:t>минусы</a:t>
            </a:r>
            <a:r>
              <a:rPr sz="3600" u="none" spc="-125" dirty="0">
                <a:solidFill>
                  <a:srgbClr val="F952D4"/>
                </a:solidFill>
              </a:rPr>
              <a:t> </a:t>
            </a:r>
            <a:r>
              <a:rPr sz="3600" u="none" spc="-10" dirty="0">
                <a:solidFill>
                  <a:srgbClr val="F952D4"/>
                </a:solidFill>
              </a:rPr>
              <a:t>использования</a:t>
            </a:r>
            <a:r>
              <a:rPr sz="3600" u="none" spc="-160" dirty="0">
                <a:solidFill>
                  <a:srgbClr val="F952D4"/>
                </a:solidFill>
              </a:rPr>
              <a:t> </a:t>
            </a:r>
            <a:r>
              <a:rPr sz="3600" u="none" spc="-25" dirty="0">
                <a:solidFill>
                  <a:srgbClr val="F952D4"/>
                </a:solidFill>
              </a:rPr>
              <a:t>ЭС: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341500" y="522706"/>
            <a:ext cx="7973059" cy="2262505"/>
          </a:xfrm>
          <a:prstGeom prst="rect">
            <a:avLst/>
          </a:prstGeom>
        </p:spPr>
        <p:txBody>
          <a:bodyPr vert="horz" wrap="square" lIns="0" tIns="191135" rIns="0" bIns="0" rtlCol="0">
            <a:spAutoFit/>
          </a:bodyPr>
          <a:lstStyle/>
          <a:p>
            <a:pPr marL="266065" indent="-253365">
              <a:lnSpc>
                <a:spcPct val="100000"/>
              </a:lnSpc>
              <a:spcBef>
                <a:spcPts val="1505"/>
              </a:spcBef>
              <a:buSzPct val="97500"/>
              <a:buAutoNum type="arabicPeriod"/>
              <a:tabLst>
                <a:tab pos="266065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Более</a:t>
            </a:r>
            <a:r>
              <a:rPr sz="20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раннее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начало</a:t>
            </a:r>
            <a:r>
              <a:rPr sz="2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курения</a:t>
            </a:r>
            <a:r>
              <a:rPr sz="2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популяции;</a:t>
            </a:r>
            <a:endParaRPr sz="2000">
              <a:latin typeface="Times New Roman"/>
              <a:cs typeface="Times New Roman"/>
            </a:endParaRPr>
          </a:p>
          <a:p>
            <a:pPr marL="12700" marR="5080" indent="-8255">
              <a:lnSpc>
                <a:spcPct val="100000"/>
              </a:lnSpc>
              <a:spcBef>
                <a:spcPts val="1405"/>
              </a:spcBef>
              <a:buSzPct val="97500"/>
              <a:buAutoNum type="arabicPeriod"/>
              <a:tabLst>
                <a:tab pos="202565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	Пар,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вырабатываемый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ЭС,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равно</a:t>
            </a:r>
            <a:r>
              <a:rPr sz="2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как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дым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от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обычных</a:t>
            </a:r>
            <a:r>
              <a:rPr sz="2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сигарет,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имеет повреждающиее</a:t>
            </a:r>
            <a:r>
              <a:rPr sz="20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воздействие</a:t>
            </a:r>
            <a:r>
              <a:rPr sz="20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ткань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бронхов</a:t>
            </a:r>
            <a:r>
              <a:rPr sz="20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легкого;</a:t>
            </a:r>
            <a:endParaRPr sz="200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spcBef>
                <a:spcPts val="1395"/>
              </a:spcBef>
              <a:buSzPct val="97500"/>
              <a:buAutoNum type="arabicPeriod"/>
              <a:tabLst>
                <a:tab pos="266065" algn="l"/>
              </a:tabLst>
            </a:pP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Содержат</a:t>
            </a:r>
            <a:r>
              <a:rPr sz="2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достаточное</a:t>
            </a:r>
            <a:r>
              <a:rPr sz="2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количество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канцерогенов;</a:t>
            </a:r>
            <a:endParaRPr sz="200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spcBef>
                <a:spcPts val="1405"/>
              </a:spcBef>
              <a:buSzPct val="97500"/>
              <a:buAutoNum type="arabicPeriod"/>
              <a:tabLst>
                <a:tab pos="266065" algn="l"/>
              </a:tabLst>
            </a:pP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Приводят</a:t>
            </a:r>
            <a:r>
              <a:rPr sz="2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поражению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легких,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сердечно-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сосудистой</a:t>
            </a:r>
            <a:r>
              <a:rPr sz="20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системы,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ЦНС.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34846" y="55626"/>
            <a:ext cx="8142605" cy="546735"/>
          </a:xfrm>
          <a:custGeom>
            <a:avLst/>
            <a:gdLst/>
            <a:ahLst/>
            <a:cxnLst/>
            <a:rect l="l" t="t" r="r" b="b"/>
            <a:pathLst>
              <a:path w="8142605" h="546735">
                <a:moveTo>
                  <a:pt x="0" y="91059"/>
                </a:moveTo>
                <a:lnTo>
                  <a:pt x="7112" y="55625"/>
                </a:lnTo>
                <a:lnTo>
                  <a:pt x="26669" y="26670"/>
                </a:lnTo>
                <a:lnTo>
                  <a:pt x="55498" y="7112"/>
                </a:lnTo>
                <a:lnTo>
                  <a:pt x="90931" y="0"/>
                </a:lnTo>
                <a:lnTo>
                  <a:pt x="8051292" y="0"/>
                </a:lnTo>
                <a:lnTo>
                  <a:pt x="8086725" y="7112"/>
                </a:lnTo>
                <a:lnTo>
                  <a:pt x="8115554" y="26670"/>
                </a:lnTo>
                <a:lnTo>
                  <a:pt x="8135111" y="55625"/>
                </a:lnTo>
                <a:lnTo>
                  <a:pt x="8142224" y="91059"/>
                </a:lnTo>
                <a:lnTo>
                  <a:pt x="8142224" y="455549"/>
                </a:lnTo>
                <a:lnTo>
                  <a:pt x="8135111" y="490982"/>
                </a:lnTo>
                <a:lnTo>
                  <a:pt x="8115554" y="519938"/>
                </a:lnTo>
                <a:lnTo>
                  <a:pt x="8086725" y="539496"/>
                </a:lnTo>
                <a:lnTo>
                  <a:pt x="8051292" y="546608"/>
                </a:lnTo>
                <a:lnTo>
                  <a:pt x="90931" y="546608"/>
                </a:lnTo>
                <a:lnTo>
                  <a:pt x="55498" y="539496"/>
                </a:lnTo>
                <a:lnTo>
                  <a:pt x="26669" y="519938"/>
                </a:lnTo>
                <a:lnTo>
                  <a:pt x="7112" y="490982"/>
                </a:lnTo>
                <a:lnTo>
                  <a:pt x="0" y="455549"/>
                </a:lnTo>
                <a:lnTo>
                  <a:pt x="0" y="91059"/>
                </a:lnTo>
                <a:close/>
              </a:path>
            </a:pathLst>
          </a:custGeom>
          <a:ln w="28956">
            <a:solidFill>
              <a:srgbClr val="C0504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980" y="525856"/>
            <a:ext cx="389127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dirty="0"/>
              <a:t>Смертельный</a:t>
            </a:r>
            <a:r>
              <a:rPr u="none" spc="-50" dirty="0"/>
              <a:t> </a:t>
            </a:r>
            <a:r>
              <a:rPr u="none" spc="-10" dirty="0"/>
              <a:t>эффект!</a:t>
            </a:r>
          </a:p>
        </p:txBody>
      </p:sp>
      <p:sp>
        <p:nvSpPr>
          <p:cNvPr id="3" name="object 3"/>
          <p:cNvSpPr/>
          <p:nvPr/>
        </p:nvSpPr>
        <p:spPr>
          <a:xfrm>
            <a:off x="1126032" y="3631438"/>
            <a:ext cx="2932430" cy="1507490"/>
          </a:xfrm>
          <a:custGeom>
            <a:avLst/>
            <a:gdLst/>
            <a:ahLst/>
            <a:cxnLst/>
            <a:rect l="l" t="t" r="r" b="b"/>
            <a:pathLst>
              <a:path w="2932429" h="1507489">
                <a:moveTo>
                  <a:pt x="2141169" y="1463040"/>
                </a:moveTo>
                <a:lnTo>
                  <a:pt x="0" y="1463040"/>
                </a:lnTo>
                <a:lnTo>
                  <a:pt x="0" y="1507236"/>
                </a:lnTo>
                <a:lnTo>
                  <a:pt x="2141169" y="1507236"/>
                </a:lnTo>
                <a:lnTo>
                  <a:pt x="2141169" y="1463040"/>
                </a:lnTo>
                <a:close/>
              </a:path>
              <a:path w="2932429" h="1507489">
                <a:moveTo>
                  <a:pt x="2932125" y="0"/>
                </a:moveTo>
                <a:lnTo>
                  <a:pt x="0" y="0"/>
                </a:lnTo>
                <a:lnTo>
                  <a:pt x="0" y="44196"/>
                </a:lnTo>
                <a:lnTo>
                  <a:pt x="2932125" y="44196"/>
                </a:lnTo>
                <a:lnTo>
                  <a:pt x="2932125" y="0"/>
                </a:lnTo>
                <a:close/>
              </a:path>
            </a:pathLst>
          </a:custGeom>
          <a:solidFill>
            <a:srgbClr val="E6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13536" y="1481073"/>
            <a:ext cx="8576564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E6B8B8"/>
                </a:solidFill>
                <a:latin typeface="Times New Roman"/>
                <a:cs typeface="Times New Roman"/>
              </a:rPr>
              <a:t>23</a:t>
            </a:r>
            <a:r>
              <a:rPr sz="2400" spc="80" dirty="0">
                <a:solidFill>
                  <a:srgbClr val="E6B8B8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E6B8B8"/>
                </a:solidFill>
                <a:latin typeface="Times New Roman"/>
                <a:cs typeface="Times New Roman"/>
              </a:rPr>
              <a:t>августа</a:t>
            </a:r>
            <a:r>
              <a:rPr sz="2400" spc="75" dirty="0">
                <a:solidFill>
                  <a:srgbClr val="E6B8B8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E6B8B8"/>
                </a:solidFill>
                <a:latin typeface="Times New Roman"/>
                <a:cs typeface="Times New Roman"/>
              </a:rPr>
              <a:t>2019</a:t>
            </a:r>
            <a:r>
              <a:rPr sz="2400" spc="85" dirty="0">
                <a:solidFill>
                  <a:srgbClr val="E6B8B8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E6B8B8"/>
                </a:solidFill>
                <a:latin typeface="Times New Roman"/>
                <a:cs typeface="Times New Roman"/>
              </a:rPr>
              <a:t>года</a:t>
            </a:r>
            <a:r>
              <a:rPr sz="2400" spc="70" dirty="0">
                <a:solidFill>
                  <a:srgbClr val="E6B8B8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E6B8B8"/>
                </a:solidFill>
                <a:latin typeface="Times New Roman"/>
                <a:cs typeface="Times New Roman"/>
              </a:rPr>
              <a:t>в</a:t>
            </a:r>
            <a:r>
              <a:rPr sz="2400" spc="85" dirty="0">
                <a:solidFill>
                  <a:srgbClr val="E6B8B8"/>
                </a:solidFill>
                <a:latin typeface="Times New Roman"/>
                <a:cs typeface="Times New Roman"/>
              </a:rPr>
              <a:t>  </a:t>
            </a:r>
            <a:r>
              <a:rPr sz="2400" spc="-10" dirty="0">
                <a:solidFill>
                  <a:srgbClr val="E6B8B8"/>
                </a:solidFill>
                <a:latin typeface="Times New Roman"/>
                <a:cs typeface="Times New Roman"/>
              </a:rPr>
              <a:t>интернет- </a:t>
            </a:r>
            <a:r>
              <a:rPr sz="2400" dirty="0">
                <a:solidFill>
                  <a:srgbClr val="E6B8B8"/>
                </a:solidFill>
                <a:latin typeface="Times New Roman"/>
                <a:cs typeface="Times New Roman"/>
              </a:rPr>
              <a:t>изданиях</a:t>
            </a:r>
            <a:r>
              <a:rPr sz="2400" spc="295" dirty="0">
                <a:solidFill>
                  <a:srgbClr val="E6B8B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E6B8B8"/>
                </a:solidFill>
                <a:latin typeface="Times New Roman"/>
                <a:cs typeface="Times New Roman"/>
              </a:rPr>
              <a:t>появились</a:t>
            </a:r>
            <a:r>
              <a:rPr sz="2400" spc="300" dirty="0">
                <a:solidFill>
                  <a:srgbClr val="E6B8B8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E6B8B8"/>
                </a:solidFill>
                <a:latin typeface="Times New Roman"/>
                <a:cs typeface="Times New Roman"/>
              </a:rPr>
              <a:t>сообщения</a:t>
            </a:r>
            <a:r>
              <a:rPr sz="2400" spc="305" dirty="0">
                <a:solidFill>
                  <a:srgbClr val="E6B8B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E6B8B8"/>
                </a:solidFill>
                <a:latin typeface="Times New Roman"/>
                <a:cs typeface="Times New Roman"/>
              </a:rPr>
              <a:t>о</a:t>
            </a:r>
            <a:r>
              <a:rPr sz="2400" spc="295" dirty="0">
                <a:solidFill>
                  <a:srgbClr val="E6B8B8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E6B8B8"/>
                </a:solidFill>
                <a:latin typeface="Times New Roman"/>
                <a:cs typeface="Times New Roman"/>
              </a:rPr>
              <a:t>первой </a:t>
            </a:r>
            <a:r>
              <a:rPr sz="2400" dirty="0">
                <a:solidFill>
                  <a:srgbClr val="E6B8B8"/>
                </a:solidFill>
                <a:latin typeface="Times New Roman"/>
                <a:cs typeface="Times New Roman"/>
              </a:rPr>
              <a:t>смерти,</a:t>
            </a:r>
            <a:r>
              <a:rPr sz="2400" spc="155" dirty="0">
                <a:solidFill>
                  <a:srgbClr val="E6B8B8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E6B8B8"/>
                </a:solidFill>
                <a:latin typeface="Times New Roman"/>
                <a:cs typeface="Times New Roman"/>
              </a:rPr>
              <a:t>предположительно</a:t>
            </a:r>
            <a:r>
              <a:rPr sz="2400" spc="155" dirty="0">
                <a:solidFill>
                  <a:srgbClr val="E6B8B8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E6B8B8"/>
                </a:solidFill>
                <a:latin typeface="Times New Roman"/>
                <a:cs typeface="Times New Roman"/>
              </a:rPr>
              <a:t>связанного</a:t>
            </a:r>
            <a:r>
              <a:rPr sz="2400" spc="160" dirty="0">
                <a:solidFill>
                  <a:srgbClr val="E6B8B8"/>
                </a:solidFill>
                <a:latin typeface="Times New Roman"/>
                <a:cs typeface="Times New Roman"/>
              </a:rPr>
              <a:t>  </a:t>
            </a:r>
            <a:r>
              <a:rPr sz="2400" spc="-50" dirty="0">
                <a:solidFill>
                  <a:srgbClr val="E6B8B8"/>
                </a:solidFill>
                <a:latin typeface="Times New Roman"/>
                <a:cs typeface="Times New Roman"/>
              </a:rPr>
              <a:t>с </a:t>
            </a:r>
            <a:r>
              <a:rPr sz="2400" dirty="0">
                <a:solidFill>
                  <a:srgbClr val="E6B8B8"/>
                </a:solidFill>
                <a:latin typeface="Times New Roman"/>
                <a:cs typeface="Times New Roman"/>
              </a:rPr>
              <a:t>курением</a:t>
            </a:r>
            <a:r>
              <a:rPr sz="2400" spc="565" dirty="0">
                <a:solidFill>
                  <a:srgbClr val="E6B8B8"/>
                </a:solidFill>
                <a:latin typeface="Times New Roman"/>
                <a:cs typeface="Times New Roman"/>
              </a:rPr>
              <a:t>     </a:t>
            </a:r>
            <a:r>
              <a:rPr sz="2400" dirty="0">
                <a:solidFill>
                  <a:srgbClr val="E6B8B8"/>
                </a:solidFill>
                <a:latin typeface="Times New Roman"/>
                <a:cs typeface="Times New Roman"/>
              </a:rPr>
              <a:t>электронной</a:t>
            </a:r>
            <a:r>
              <a:rPr sz="2400" spc="570" dirty="0">
                <a:solidFill>
                  <a:srgbClr val="E6B8B8"/>
                </a:solidFill>
                <a:latin typeface="Times New Roman"/>
                <a:cs typeface="Times New Roman"/>
              </a:rPr>
              <a:t>     </a:t>
            </a:r>
            <a:r>
              <a:rPr sz="2400" spc="-10" dirty="0">
                <a:solidFill>
                  <a:srgbClr val="E6B8B8"/>
                </a:solidFill>
                <a:latin typeface="Times New Roman"/>
                <a:cs typeface="Times New Roman"/>
              </a:rPr>
              <a:t>сигареты, </a:t>
            </a:r>
            <a:r>
              <a:rPr sz="2400" dirty="0">
                <a:solidFill>
                  <a:srgbClr val="E6B8B8"/>
                </a:solidFill>
                <a:latin typeface="Times New Roman"/>
                <a:cs typeface="Times New Roman"/>
              </a:rPr>
              <a:t>впоследствии</a:t>
            </a:r>
            <a:r>
              <a:rPr sz="2400" spc="15" dirty="0">
                <a:solidFill>
                  <a:srgbClr val="E6B8B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E6B8B8"/>
                </a:solidFill>
                <a:latin typeface="Times New Roman"/>
                <a:cs typeface="Times New Roman"/>
              </a:rPr>
              <a:t>в США</a:t>
            </a:r>
            <a:r>
              <a:rPr sz="2400" spc="15" dirty="0">
                <a:solidFill>
                  <a:srgbClr val="E6B8B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E6B8B8"/>
                </a:solidFill>
                <a:latin typeface="Times New Roman"/>
                <a:cs typeface="Times New Roman"/>
              </a:rPr>
              <a:t>были</a:t>
            </a:r>
            <a:r>
              <a:rPr sz="2400" spc="10" dirty="0">
                <a:solidFill>
                  <a:srgbClr val="E6B8B8"/>
                </a:solidFill>
                <a:latin typeface="Times New Roman"/>
                <a:cs typeface="Times New Roman"/>
              </a:rPr>
              <a:t>  </a:t>
            </a:r>
            <a:r>
              <a:rPr sz="2400" spc="-10" dirty="0">
                <a:solidFill>
                  <a:srgbClr val="E6B8B8"/>
                </a:solidFill>
                <a:latin typeface="Times New Roman"/>
                <a:cs typeface="Times New Roman"/>
              </a:rPr>
              <a:t>подтверждены </a:t>
            </a:r>
            <a:r>
              <a:rPr sz="2400" b="1" dirty="0">
                <a:solidFill>
                  <a:srgbClr val="E6B8B8"/>
                </a:solidFill>
                <a:latin typeface="Times New Roman"/>
                <a:cs typeface="Times New Roman"/>
              </a:rPr>
              <a:t>двенадцать</a:t>
            </a:r>
            <a:r>
              <a:rPr sz="2400" b="1" spc="415" dirty="0">
                <a:solidFill>
                  <a:srgbClr val="E6B8B8"/>
                </a:solidFill>
                <a:latin typeface="Times New Roman"/>
                <a:cs typeface="Times New Roman"/>
              </a:rPr>
              <a:t>  </a:t>
            </a:r>
            <a:r>
              <a:rPr sz="2400" b="1" dirty="0">
                <a:solidFill>
                  <a:srgbClr val="E6B8B8"/>
                </a:solidFill>
                <a:latin typeface="Times New Roman"/>
                <a:cs typeface="Times New Roman"/>
              </a:rPr>
              <a:t>смертей</a:t>
            </a:r>
            <a:r>
              <a:rPr sz="2400" b="1" spc="420" dirty="0">
                <a:solidFill>
                  <a:srgbClr val="E6B8B8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E6B8B8"/>
                </a:solidFill>
                <a:latin typeface="Times New Roman"/>
                <a:cs typeface="Times New Roman"/>
              </a:rPr>
              <a:t>в</a:t>
            </a:r>
            <a:r>
              <a:rPr sz="2400" spc="409" dirty="0">
                <a:solidFill>
                  <a:srgbClr val="E6B8B8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E6B8B8"/>
                </a:solidFill>
                <a:latin typeface="Times New Roman"/>
                <a:cs typeface="Times New Roman"/>
              </a:rPr>
              <a:t>10</a:t>
            </a:r>
            <a:r>
              <a:rPr sz="2400" spc="420" dirty="0">
                <a:solidFill>
                  <a:srgbClr val="E6B8B8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E6B8B8"/>
                </a:solidFill>
                <a:latin typeface="Times New Roman"/>
                <a:cs typeface="Times New Roman"/>
              </a:rPr>
              <a:t>штатах</a:t>
            </a:r>
            <a:r>
              <a:rPr sz="2400" spc="415" dirty="0">
                <a:solidFill>
                  <a:srgbClr val="E6B8B8"/>
                </a:solidFill>
                <a:latin typeface="Times New Roman"/>
                <a:cs typeface="Times New Roman"/>
              </a:rPr>
              <a:t>  </a:t>
            </a:r>
            <a:r>
              <a:rPr sz="2400" spc="-25" dirty="0">
                <a:solidFill>
                  <a:srgbClr val="E6B8B8"/>
                </a:solidFill>
                <a:latin typeface="Times New Roman"/>
                <a:cs typeface="Times New Roman"/>
              </a:rPr>
              <a:t>от </a:t>
            </a:r>
            <a:r>
              <a:rPr sz="2400" spc="-10" dirty="0">
                <a:solidFill>
                  <a:srgbClr val="E6B8B8"/>
                </a:solidFill>
                <a:latin typeface="Times New Roman"/>
                <a:cs typeface="Times New Roman"/>
              </a:rPr>
              <a:t>использования</a:t>
            </a:r>
            <a:r>
              <a:rPr sz="2400" spc="-95" dirty="0">
                <a:solidFill>
                  <a:srgbClr val="E6B8B8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E6B8B8"/>
                </a:solidFill>
                <a:latin typeface="Times New Roman"/>
                <a:cs typeface="Times New Roman"/>
              </a:rPr>
              <a:t>электронной</a:t>
            </a:r>
            <a:r>
              <a:rPr sz="2400" spc="-105" dirty="0">
                <a:solidFill>
                  <a:srgbClr val="E6B8B8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E6B8B8"/>
                </a:solidFill>
                <a:latin typeface="Times New Roman"/>
                <a:cs typeface="Times New Roman"/>
              </a:rPr>
              <a:t>сигареты.</a:t>
            </a:r>
            <a:endParaRPr sz="2400" dirty="0">
              <a:latin typeface="Times New Roman"/>
              <a:cs typeface="Times New Roman"/>
            </a:endParaRPr>
          </a:p>
          <a:p>
            <a:pPr marL="12700" marR="5715" indent="914400" algn="just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E6B8B8"/>
                </a:solidFill>
                <a:latin typeface="Times New Roman"/>
                <a:cs typeface="Times New Roman"/>
              </a:rPr>
              <a:t>Всего</a:t>
            </a:r>
            <a:r>
              <a:rPr sz="2400" spc="265" dirty="0">
                <a:solidFill>
                  <a:srgbClr val="E6B8B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E6B8B8"/>
                </a:solidFill>
                <a:latin typeface="Times New Roman"/>
                <a:cs typeface="Times New Roman"/>
              </a:rPr>
              <a:t>в</a:t>
            </a:r>
            <a:r>
              <a:rPr sz="2400" spc="285" dirty="0">
                <a:solidFill>
                  <a:srgbClr val="E6B8B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E6B8B8"/>
                </a:solidFill>
                <a:latin typeface="Times New Roman"/>
                <a:cs typeface="Times New Roman"/>
              </a:rPr>
              <a:t>46</a:t>
            </a:r>
            <a:r>
              <a:rPr sz="2400" spc="290" dirty="0">
                <a:solidFill>
                  <a:srgbClr val="E6B8B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E6B8B8"/>
                </a:solidFill>
                <a:latin typeface="Times New Roman"/>
                <a:cs typeface="Times New Roman"/>
              </a:rPr>
              <a:t>штатах</a:t>
            </a:r>
            <a:r>
              <a:rPr sz="2400" spc="290" dirty="0">
                <a:solidFill>
                  <a:srgbClr val="E6B8B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E6B8B8"/>
                </a:solidFill>
                <a:latin typeface="Times New Roman"/>
                <a:cs typeface="Times New Roman"/>
              </a:rPr>
              <a:t>и</a:t>
            </a:r>
            <a:r>
              <a:rPr sz="2400" spc="275" dirty="0">
                <a:solidFill>
                  <a:srgbClr val="E6B8B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E6B8B8"/>
                </a:solidFill>
                <a:latin typeface="Times New Roman"/>
                <a:cs typeface="Times New Roman"/>
              </a:rPr>
              <a:t>1</a:t>
            </a:r>
            <a:r>
              <a:rPr sz="2400" spc="290" dirty="0">
                <a:solidFill>
                  <a:srgbClr val="E6B8B8"/>
                </a:solidFill>
                <a:latin typeface="Times New Roman"/>
                <a:cs typeface="Times New Roman"/>
              </a:rPr>
              <a:t>  </a:t>
            </a:r>
            <a:r>
              <a:rPr sz="2400" spc="-10" dirty="0">
                <a:solidFill>
                  <a:srgbClr val="E6B8B8"/>
                </a:solidFill>
                <a:latin typeface="Times New Roman"/>
                <a:cs typeface="Times New Roman"/>
              </a:rPr>
              <a:t>территории </a:t>
            </a:r>
            <a:r>
              <a:rPr sz="2400" dirty="0">
                <a:solidFill>
                  <a:srgbClr val="E6B8B8"/>
                </a:solidFill>
                <a:latin typeface="Times New Roman"/>
                <a:cs typeface="Times New Roman"/>
              </a:rPr>
              <a:t>США</a:t>
            </a:r>
            <a:r>
              <a:rPr sz="2400" spc="300" dirty="0">
                <a:solidFill>
                  <a:srgbClr val="E6B8B8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E6B8B8"/>
                </a:solidFill>
                <a:latin typeface="Times New Roman"/>
                <a:cs typeface="Times New Roman"/>
              </a:rPr>
              <a:t>зарегистрировано</a:t>
            </a:r>
            <a:r>
              <a:rPr sz="2400" spc="305" dirty="0">
                <a:solidFill>
                  <a:srgbClr val="E6B8B8"/>
                </a:solidFill>
                <a:latin typeface="Times New Roman"/>
                <a:cs typeface="Times New Roman"/>
              </a:rPr>
              <a:t>   </a:t>
            </a:r>
            <a:r>
              <a:rPr sz="2400" b="1" u="heavy" dirty="0">
                <a:solidFill>
                  <a:srgbClr val="E6B8B8"/>
                </a:solidFill>
                <a:uFill>
                  <a:solidFill>
                    <a:srgbClr val="E6B8B8"/>
                  </a:solidFill>
                </a:uFill>
                <a:latin typeface="Times New Roman"/>
                <a:cs typeface="Times New Roman"/>
              </a:rPr>
              <a:t>805</a:t>
            </a:r>
            <a:r>
              <a:rPr sz="2400" b="1" u="heavy" spc="300" dirty="0">
                <a:solidFill>
                  <a:srgbClr val="E6B8B8"/>
                </a:solidFill>
                <a:uFill>
                  <a:solidFill>
                    <a:srgbClr val="E6B8B8"/>
                  </a:solidFill>
                </a:uFill>
                <a:latin typeface="Times New Roman"/>
                <a:cs typeface="Times New Roman"/>
              </a:rPr>
              <a:t>   </a:t>
            </a:r>
            <a:r>
              <a:rPr sz="2400" b="1" u="heavy" spc="-10" dirty="0">
                <a:solidFill>
                  <a:srgbClr val="E6B8B8"/>
                </a:solidFill>
                <a:uFill>
                  <a:solidFill>
                    <a:srgbClr val="E6B8B8"/>
                  </a:solidFill>
                </a:uFill>
                <a:latin typeface="Times New Roman"/>
                <a:cs typeface="Times New Roman"/>
              </a:rPr>
              <a:t>случаев</a:t>
            </a:r>
            <a:r>
              <a:rPr sz="2400" b="1" spc="-10" dirty="0">
                <a:solidFill>
                  <a:srgbClr val="E6B8B8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E6B8B8"/>
                </a:solidFill>
                <a:latin typeface="Times New Roman"/>
                <a:cs typeface="Times New Roman"/>
              </a:rPr>
              <a:t>повреждения</a:t>
            </a:r>
            <a:r>
              <a:rPr sz="2400" b="1" spc="405" dirty="0">
                <a:solidFill>
                  <a:srgbClr val="E6B8B8"/>
                </a:solidFill>
                <a:latin typeface="Times New Roman"/>
                <a:cs typeface="Times New Roman"/>
              </a:rPr>
              <a:t>     </a:t>
            </a:r>
            <a:r>
              <a:rPr sz="2400" b="1" u="heavy" dirty="0">
                <a:solidFill>
                  <a:srgbClr val="E6B8B8"/>
                </a:solidFill>
                <a:uFill>
                  <a:solidFill>
                    <a:srgbClr val="E6B8B8"/>
                  </a:solidFill>
                </a:uFill>
                <a:latin typeface="Times New Roman"/>
                <a:cs typeface="Times New Roman"/>
              </a:rPr>
              <a:t>лёгких</a:t>
            </a:r>
            <a:r>
              <a:rPr sz="2400" dirty="0">
                <a:solidFill>
                  <a:srgbClr val="E6B8B8"/>
                </a:solidFill>
                <a:latin typeface="Times New Roman"/>
                <a:cs typeface="Times New Roman"/>
              </a:rPr>
              <a:t>,</a:t>
            </a:r>
            <a:r>
              <a:rPr sz="2400" spc="240" dirty="0">
                <a:solidFill>
                  <a:srgbClr val="E6B8B8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E6B8B8"/>
                </a:solidFill>
                <a:latin typeface="Times New Roman"/>
                <a:cs typeface="Times New Roman"/>
              </a:rPr>
              <a:t>связанных</a:t>
            </a:r>
            <a:r>
              <a:rPr sz="2400" spc="235" dirty="0">
                <a:solidFill>
                  <a:srgbClr val="E6B8B8"/>
                </a:solidFill>
                <a:latin typeface="Times New Roman"/>
                <a:cs typeface="Times New Roman"/>
              </a:rPr>
              <a:t>   </a:t>
            </a:r>
            <a:r>
              <a:rPr sz="2400" spc="-50" dirty="0">
                <a:solidFill>
                  <a:srgbClr val="E6B8B8"/>
                </a:solidFill>
                <a:latin typeface="Times New Roman"/>
                <a:cs typeface="Times New Roman"/>
              </a:rPr>
              <a:t>с </a:t>
            </a:r>
            <a:r>
              <a:rPr sz="2400" dirty="0">
                <a:solidFill>
                  <a:srgbClr val="E6B8B8"/>
                </a:solidFill>
                <a:latin typeface="Times New Roman"/>
                <a:cs typeface="Times New Roman"/>
              </a:rPr>
              <a:t>курением</a:t>
            </a:r>
            <a:r>
              <a:rPr sz="2400" spc="-135" dirty="0">
                <a:solidFill>
                  <a:srgbClr val="E6B8B8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E6B8B8"/>
                </a:solidFill>
                <a:latin typeface="Times New Roman"/>
                <a:cs typeface="Times New Roman"/>
              </a:rPr>
              <a:t>электронных</a:t>
            </a:r>
            <a:r>
              <a:rPr sz="2400" spc="-65" dirty="0">
                <a:solidFill>
                  <a:srgbClr val="E6B8B8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E6B8B8"/>
                </a:solidFill>
                <a:latin typeface="Times New Roman"/>
                <a:cs typeface="Times New Roman"/>
              </a:rPr>
              <a:t>сигарет.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81260" cy="5672455"/>
          </a:xfrm>
          <a:custGeom>
            <a:avLst/>
            <a:gdLst/>
            <a:ahLst/>
            <a:cxnLst/>
            <a:rect l="l" t="t" r="r" b="b"/>
            <a:pathLst>
              <a:path w="10081260" h="5672455">
                <a:moveTo>
                  <a:pt x="10081006" y="0"/>
                </a:moveTo>
                <a:lnTo>
                  <a:pt x="0" y="0"/>
                </a:lnTo>
                <a:lnTo>
                  <a:pt x="0" y="5671947"/>
                </a:lnTo>
                <a:lnTo>
                  <a:pt x="10081006" y="5671947"/>
                </a:lnTo>
                <a:lnTo>
                  <a:pt x="10081006" y="0"/>
                </a:lnTo>
                <a:close/>
              </a:path>
            </a:pathLst>
          </a:custGeom>
          <a:solidFill>
            <a:srgbClr val="04001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10731" y="-12256"/>
            <a:ext cx="10106025" cy="5698490"/>
            <a:chOff x="-10731" y="-12256"/>
            <a:chExt cx="10106025" cy="5698490"/>
          </a:xfrm>
        </p:grpSpPr>
        <p:sp>
          <p:nvSpPr>
            <p:cNvPr id="4" name="object 4"/>
            <p:cNvSpPr/>
            <p:nvPr/>
          </p:nvSpPr>
          <p:spPr>
            <a:xfrm>
              <a:off x="2285" y="761"/>
              <a:ext cx="10079990" cy="5672455"/>
            </a:xfrm>
            <a:custGeom>
              <a:avLst/>
              <a:gdLst/>
              <a:ahLst/>
              <a:cxnLst/>
              <a:rect l="l" t="t" r="r" b="b"/>
              <a:pathLst>
                <a:path w="10079990" h="5672455">
                  <a:moveTo>
                    <a:pt x="0" y="5671947"/>
                  </a:moveTo>
                  <a:lnTo>
                    <a:pt x="10079482" y="5671947"/>
                  </a:lnTo>
                  <a:lnTo>
                    <a:pt x="10079482" y="0"/>
                  </a:lnTo>
                  <a:lnTo>
                    <a:pt x="0" y="0"/>
                  </a:lnTo>
                  <a:lnTo>
                    <a:pt x="0" y="5671947"/>
                  </a:lnTo>
                  <a:close/>
                </a:path>
              </a:pathLst>
            </a:custGeom>
            <a:ln w="25908">
              <a:solidFill>
                <a:srgbClr val="04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0500" y="734567"/>
              <a:ext cx="5339715" cy="4834255"/>
            </a:xfrm>
            <a:custGeom>
              <a:avLst/>
              <a:gdLst/>
              <a:ahLst/>
              <a:cxnLst/>
              <a:rect l="l" t="t" r="r" b="b"/>
              <a:pathLst>
                <a:path w="5339715" h="4834255">
                  <a:moveTo>
                    <a:pt x="5339588" y="0"/>
                  </a:moveTo>
                  <a:lnTo>
                    <a:pt x="0" y="0"/>
                  </a:lnTo>
                  <a:lnTo>
                    <a:pt x="0" y="4833747"/>
                  </a:lnTo>
                  <a:lnTo>
                    <a:pt x="5339588" y="4833747"/>
                  </a:lnTo>
                  <a:lnTo>
                    <a:pt x="5339588" y="0"/>
                  </a:lnTo>
                  <a:close/>
                </a:path>
              </a:pathLst>
            </a:custGeom>
            <a:solidFill>
              <a:srgbClr val="933735">
                <a:alpha val="7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1261" y="735330"/>
              <a:ext cx="5339715" cy="4834255"/>
            </a:xfrm>
            <a:custGeom>
              <a:avLst/>
              <a:gdLst/>
              <a:ahLst/>
              <a:cxnLst/>
              <a:rect l="l" t="t" r="r" b="b"/>
              <a:pathLst>
                <a:path w="5339715" h="4834255">
                  <a:moveTo>
                    <a:pt x="0" y="4833747"/>
                  </a:moveTo>
                  <a:lnTo>
                    <a:pt x="5339588" y="4833747"/>
                  </a:lnTo>
                  <a:lnTo>
                    <a:pt x="5339588" y="0"/>
                  </a:lnTo>
                  <a:lnTo>
                    <a:pt x="0" y="0"/>
                  </a:lnTo>
                  <a:lnTo>
                    <a:pt x="0" y="4833747"/>
                  </a:lnTo>
                  <a:close/>
                </a:path>
              </a:pathLst>
            </a:custGeom>
            <a:ln w="25908">
              <a:solidFill>
                <a:srgbClr val="9200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61645" y="704850"/>
            <a:ext cx="5173345" cy="343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Clr>
                <a:srgbClr val="F952D4"/>
              </a:buClr>
              <a:buSzPct val="90000"/>
              <a:buFont typeface="Wingdings"/>
              <a:buChar char=""/>
              <a:tabLst>
                <a:tab pos="469900" algn="l"/>
              </a:tabLst>
            </a:pPr>
            <a:r>
              <a:rPr sz="2000" b="1" u="heavy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Боксмоды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(с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электронной</a:t>
            </a:r>
            <a:r>
              <a:rPr sz="2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платой;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электронные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компоненты,</a:t>
            </a:r>
            <a:r>
              <a:rPr sz="2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регулирующие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напряжение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мощность);</a:t>
            </a:r>
            <a:endParaRPr sz="2000">
              <a:latin typeface="Times New Roman"/>
              <a:cs typeface="Times New Roman"/>
            </a:endParaRPr>
          </a:p>
          <a:p>
            <a:pPr marL="469900" marR="461645" indent="-457834">
              <a:lnSpc>
                <a:spcPct val="100000"/>
              </a:lnSpc>
              <a:spcBef>
                <a:spcPts val="1405"/>
              </a:spcBef>
              <a:buClr>
                <a:srgbClr val="F952D4"/>
              </a:buClr>
              <a:buSzPct val="90000"/>
              <a:buFont typeface="Wingdings"/>
              <a:buChar char=""/>
              <a:tabLst>
                <a:tab pos="469900" algn="l"/>
              </a:tabLst>
            </a:pPr>
            <a:r>
              <a:rPr sz="2000" b="1" u="heavy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Мехмоды</a:t>
            </a:r>
            <a:r>
              <a:rPr sz="20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2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без</a:t>
            </a:r>
            <a:r>
              <a:rPr sz="2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электронной</a:t>
            </a:r>
            <a:r>
              <a:rPr sz="2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платы;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нет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защиты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от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Times New Roman"/>
                <a:cs typeface="Times New Roman"/>
              </a:rPr>
              <a:t>короткого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замыкания,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Times New Roman"/>
                <a:cs typeface="Times New Roman"/>
              </a:rPr>
              <a:t>т.о.</a:t>
            </a:r>
            <a:r>
              <a:rPr sz="20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Times New Roman"/>
                <a:cs typeface="Times New Roman"/>
              </a:rPr>
              <a:t>- </a:t>
            </a:r>
            <a:r>
              <a:rPr sz="2000" spc="-45" dirty="0">
                <a:solidFill>
                  <a:srgbClr val="FFFFFF"/>
                </a:solidFill>
                <a:latin typeface="Times New Roman"/>
                <a:cs typeface="Times New Roman"/>
              </a:rPr>
              <a:t>САМЫЙ</a:t>
            </a:r>
            <a:r>
              <a:rPr sz="2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ОПАСНЫЙ</a:t>
            </a:r>
            <a:r>
              <a:rPr sz="2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ВАРИАНТ)</a:t>
            </a:r>
            <a:endParaRPr sz="2000">
              <a:latin typeface="Times New Roman"/>
              <a:cs typeface="Times New Roman"/>
            </a:endParaRPr>
          </a:p>
          <a:p>
            <a:pPr marL="469900" marR="5080" indent="-457834">
              <a:lnSpc>
                <a:spcPct val="100000"/>
              </a:lnSpc>
              <a:spcBef>
                <a:spcPts val="1390"/>
              </a:spcBef>
              <a:buClr>
                <a:srgbClr val="F952D4"/>
              </a:buClr>
              <a:buSzPct val="90000"/>
              <a:buFont typeface="Wingdings"/>
              <a:buChar char=""/>
              <a:tabLst>
                <a:tab pos="469900" algn="l"/>
              </a:tabLst>
            </a:pPr>
            <a:r>
              <a:rPr sz="2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POD-системы</a:t>
            </a:r>
            <a:r>
              <a:rPr sz="20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(меньше</a:t>
            </a:r>
            <a:r>
              <a:rPr sz="2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мощность,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меньше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пара;</a:t>
            </a:r>
            <a:r>
              <a:rPr sz="20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используется</a:t>
            </a:r>
            <a:r>
              <a:rPr sz="2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солевой</a:t>
            </a:r>
            <a:r>
              <a:rPr sz="2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никотин, 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молекулы</a:t>
            </a:r>
            <a:r>
              <a:rPr sz="2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Times New Roman"/>
                <a:cs typeface="Times New Roman"/>
              </a:rPr>
              <a:t>которого</a:t>
            </a:r>
            <a:r>
              <a:rPr sz="2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значительно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меньше; 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закрытого</a:t>
            </a:r>
            <a:r>
              <a:rPr sz="2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типа-</a:t>
            </a:r>
            <a:r>
              <a:rPr sz="2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картридж</a:t>
            </a:r>
            <a:r>
              <a:rPr sz="20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без</a:t>
            </a:r>
            <a:r>
              <a:rPr sz="2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дозаправки,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1645" y="3930853"/>
            <a:ext cx="5300345" cy="1602105"/>
          </a:xfrm>
          <a:prstGeom prst="rect">
            <a:avLst/>
          </a:prstGeom>
        </p:spPr>
        <p:txBody>
          <a:bodyPr vert="horz" wrap="square" lIns="0" tIns="19113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505"/>
              </a:spcBef>
            </a:pP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открытого</a:t>
            </a:r>
            <a:r>
              <a:rPr sz="2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типа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возможен</a:t>
            </a:r>
            <a:r>
              <a:rPr sz="20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долив</a:t>
            </a:r>
            <a:r>
              <a:rPr sz="2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жидкости)</a:t>
            </a:r>
            <a:endParaRPr sz="2000">
              <a:latin typeface="Times New Roman"/>
              <a:cs typeface="Times New Roman"/>
            </a:endParaRPr>
          </a:p>
          <a:p>
            <a:pPr marL="469900" marR="509905" indent="-457834">
              <a:lnSpc>
                <a:spcPct val="100000"/>
              </a:lnSpc>
              <a:spcBef>
                <a:spcPts val="1405"/>
              </a:spcBef>
              <a:buClr>
                <a:srgbClr val="F952D4"/>
              </a:buClr>
              <a:buSzPct val="90000"/>
              <a:buFont typeface="Wingdings"/>
              <a:buChar char=""/>
              <a:tabLst>
                <a:tab pos="469900" algn="l"/>
              </a:tabLst>
            </a:pPr>
            <a:r>
              <a:rPr sz="2000" b="1" u="heavy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Одноразовые</a:t>
            </a:r>
            <a:r>
              <a:rPr sz="2000" b="1" u="heavy" spc="-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вейпы</a:t>
            </a:r>
            <a:r>
              <a:rPr sz="20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(нет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возможности перезаправки,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используются непродолжительно)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21893" y="-19354"/>
            <a:ext cx="46101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none" spc="-10" dirty="0">
                <a:solidFill>
                  <a:srgbClr val="F952D4"/>
                </a:solidFill>
              </a:rPr>
              <a:t>Классификация</a:t>
            </a:r>
            <a:r>
              <a:rPr sz="4400" u="none" spc="-175" dirty="0">
                <a:solidFill>
                  <a:srgbClr val="F952D4"/>
                </a:solidFill>
              </a:rPr>
              <a:t> </a:t>
            </a:r>
            <a:r>
              <a:rPr sz="4400" u="none" spc="-25" dirty="0">
                <a:solidFill>
                  <a:srgbClr val="F952D4"/>
                </a:solidFill>
              </a:rPr>
              <a:t>ЭС</a:t>
            </a:r>
            <a:endParaRPr sz="4400"/>
          </a:p>
        </p:txBody>
      </p:sp>
      <p:grpSp>
        <p:nvGrpSpPr>
          <p:cNvPr id="10" name="object 10"/>
          <p:cNvGrpSpPr/>
          <p:nvPr/>
        </p:nvGrpSpPr>
        <p:grpSpPr>
          <a:xfrm>
            <a:off x="5736335" y="32003"/>
            <a:ext cx="4348480" cy="3930650"/>
            <a:chOff x="5736335" y="32003"/>
            <a:chExt cx="4348480" cy="393065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36335" y="32003"/>
              <a:ext cx="4347971" cy="393039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00343" y="97535"/>
              <a:ext cx="4235196" cy="374751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782817" y="78486"/>
              <a:ext cx="4273550" cy="3787140"/>
            </a:xfrm>
            <a:custGeom>
              <a:avLst/>
              <a:gdLst/>
              <a:ahLst/>
              <a:cxnLst/>
              <a:rect l="l" t="t" r="r" b="b"/>
              <a:pathLst>
                <a:path w="4273550" h="3787140">
                  <a:moveTo>
                    <a:pt x="0" y="3787140"/>
                  </a:moveTo>
                  <a:lnTo>
                    <a:pt x="4273042" y="3787140"/>
                  </a:lnTo>
                  <a:lnTo>
                    <a:pt x="4273042" y="0"/>
                  </a:lnTo>
                  <a:lnTo>
                    <a:pt x="0" y="0"/>
                  </a:lnTo>
                  <a:lnTo>
                    <a:pt x="0" y="3787140"/>
                  </a:lnTo>
                  <a:close/>
                </a:path>
              </a:pathLst>
            </a:custGeom>
            <a:ln w="38100">
              <a:solidFill>
                <a:srgbClr val="9200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81260" cy="5671185"/>
            <a:chOff x="0" y="0"/>
            <a:chExt cx="10081260" cy="56711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175504" cy="56708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070348" cy="56708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6340" y="0"/>
              <a:ext cx="5074920" cy="56708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70347" y="0"/>
              <a:ext cx="5009388" cy="56708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051297" y="761"/>
              <a:ext cx="0" cy="5670550"/>
            </a:xfrm>
            <a:custGeom>
              <a:avLst/>
              <a:gdLst/>
              <a:ahLst/>
              <a:cxnLst/>
              <a:rect l="l" t="t" r="r" b="b"/>
              <a:pathLst>
                <a:path h="5670550">
                  <a:moveTo>
                    <a:pt x="0" y="0"/>
                  </a:moveTo>
                  <a:lnTo>
                    <a:pt x="0" y="5670296"/>
                  </a:lnTo>
                </a:path>
              </a:pathLst>
            </a:custGeom>
            <a:ln w="38100">
              <a:solidFill>
                <a:srgbClr val="F952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08" y="-12255"/>
            <a:ext cx="10076815" cy="5690870"/>
            <a:chOff x="4508" y="-12255"/>
            <a:chExt cx="10076815" cy="56908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5" y="0"/>
              <a:ext cx="1837944" cy="566318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763" y="-1"/>
              <a:ext cx="8227695" cy="5664835"/>
            </a:xfrm>
            <a:custGeom>
              <a:avLst/>
              <a:gdLst/>
              <a:ahLst/>
              <a:cxnLst/>
              <a:rect l="l" t="t" r="r" b="b"/>
              <a:pathLst>
                <a:path w="8227695" h="5664835">
                  <a:moveTo>
                    <a:pt x="8227568" y="0"/>
                  </a:moveTo>
                  <a:lnTo>
                    <a:pt x="0" y="0"/>
                  </a:lnTo>
                  <a:lnTo>
                    <a:pt x="0" y="5664454"/>
                  </a:lnTo>
                  <a:lnTo>
                    <a:pt x="8227568" y="5664454"/>
                  </a:lnTo>
                  <a:lnTo>
                    <a:pt x="8227568" y="0"/>
                  </a:lnTo>
                  <a:close/>
                </a:path>
              </a:pathLst>
            </a:custGeom>
            <a:solidFill>
              <a:srgbClr val="0400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525" y="762"/>
              <a:ext cx="8227695" cy="5664835"/>
            </a:xfrm>
            <a:custGeom>
              <a:avLst/>
              <a:gdLst/>
              <a:ahLst/>
              <a:cxnLst/>
              <a:rect l="l" t="t" r="r" b="b"/>
              <a:pathLst>
                <a:path w="8227695" h="5664835">
                  <a:moveTo>
                    <a:pt x="0" y="5664452"/>
                  </a:moveTo>
                  <a:lnTo>
                    <a:pt x="8227568" y="5664452"/>
                  </a:lnTo>
                  <a:lnTo>
                    <a:pt x="8227568" y="0"/>
                  </a:lnTo>
                </a:path>
                <a:path w="8227695" h="5664835">
                  <a:moveTo>
                    <a:pt x="0" y="0"/>
                  </a:moveTo>
                  <a:lnTo>
                    <a:pt x="0" y="5664452"/>
                  </a:lnTo>
                </a:path>
              </a:pathLst>
            </a:custGeom>
            <a:ln w="25908">
              <a:solidFill>
                <a:srgbClr val="04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35098" y="15621"/>
            <a:ext cx="39141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100"/>
              </a:spcBef>
            </a:pPr>
            <a:r>
              <a:rPr sz="3600" u="none" dirty="0">
                <a:solidFill>
                  <a:srgbClr val="F952D4"/>
                </a:solidFill>
              </a:rPr>
              <a:t>Состав </a:t>
            </a:r>
            <a:r>
              <a:rPr sz="3600" u="none" spc="-10" dirty="0">
                <a:solidFill>
                  <a:srgbClr val="F952D4"/>
                </a:solidFill>
              </a:rPr>
              <a:t>жидкости:</a:t>
            </a:r>
            <a:endParaRPr sz="3600"/>
          </a:p>
        </p:txBody>
      </p:sp>
      <p:grpSp>
        <p:nvGrpSpPr>
          <p:cNvPr id="7" name="object 7"/>
          <p:cNvGrpSpPr/>
          <p:nvPr/>
        </p:nvGrpSpPr>
        <p:grpSpPr>
          <a:xfrm>
            <a:off x="4975859" y="2366771"/>
            <a:ext cx="4988560" cy="3304540"/>
            <a:chOff x="4975859" y="2366771"/>
            <a:chExt cx="4988560" cy="330454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75859" y="2366771"/>
              <a:ext cx="4988051" cy="330403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39867" y="2430778"/>
              <a:ext cx="4809744" cy="312877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020817" y="2411729"/>
              <a:ext cx="4849495" cy="3168015"/>
            </a:xfrm>
            <a:custGeom>
              <a:avLst/>
              <a:gdLst/>
              <a:ahLst/>
              <a:cxnLst/>
              <a:rect l="l" t="t" r="r" b="b"/>
              <a:pathLst>
                <a:path w="4849495" h="3168015">
                  <a:moveTo>
                    <a:pt x="0" y="3167888"/>
                  </a:moveTo>
                  <a:lnTo>
                    <a:pt x="4848987" y="3167888"/>
                  </a:lnTo>
                  <a:lnTo>
                    <a:pt x="4848987" y="0"/>
                  </a:lnTo>
                  <a:lnTo>
                    <a:pt x="0" y="0"/>
                  </a:lnTo>
                  <a:lnTo>
                    <a:pt x="0" y="3167888"/>
                  </a:lnTo>
                  <a:close/>
                </a:path>
              </a:pathLst>
            </a:custGeom>
            <a:ln w="38100">
              <a:solidFill>
                <a:srgbClr val="9200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9654" y="508482"/>
            <a:ext cx="9658350" cy="489458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64795" indent="-25209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264795" algn="l"/>
              </a:tabLst>
            </a:pPr>
            <a:r>
              <a:rPr sz="2000" u="heavy" spc="-40" dirty="0">
                <a:solidFill>
                  <a:srgbClr val="E6B8B8"/>
                </a:solidFill>
                <a:uFill>
                  <a:solidFill>
                    <a:srgbClr val="E6B8B8"/>
                  </a:solidFill>
                </a:uFill>
                <a:latin typeface="Times New Roman"/>
                <a:cs typeface="Times New Roman"/>
              </a:rPr>
              <a:t>Глицерин</a:t>
            </a:r>
            <a:r>
              <a:rPr sz="2000" spc="-30" dirty="0">
                <a:solidFill>
                  <a:srgbClr val="E6B8B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E6B8B8"/>
                </a:solidFill>
                <a:latin typeface="Times New Roman"/>
                <a:cs typeface="Times New Roman"/>
              </a:rPr>
              <a:t>—</a:t>
            </a:r>
            <a:r>
              <a:rPr sz="2000" spc="-50" dirty="0">
                <a:solidFill>
                  <a:srgbClr val="E6B8B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E6B8B8"/>
                </a:solidFill>
                <a:latin typeface="Times New Roman"/>
                <a:cs typeface="Times New Roman"/>
              </a:rPr>
              <a:t>основной</a:t>
            </a:r>
            <a:r>
              <a:rPr sz="2000" spc="-5" dirty="0">
                <a:solidFill>
                  <a:srgbClr val="E6B8B8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E6B8B8"/>
                </a:solidFill>
                <a:latin typeface="Times New Roman"/>
                <a:cs typeface="Times New Roman"/>
              </a:rPr>
              <a:t>источник</a:t>
            </a:r>
            <a:r>
              <a:rPr sz="2000" spc="-70" dirty="0">
                <a:solidFill>
                  <a:srgbClr val="E6B8B8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E6B8B8"/>
                </a:solidFill>
                <a:latin typeface="Times New Roman"/>
                <a:cs typeface="Times New Roman"/>
              </a:rPr>
              <a:t>испарения.</a:t>
            </a:r>
            <a:endParaRPr sz="2000">
              <a:latin typeface="Times New Roman"/>
              <a:cs typeface="Times New Roman"/>
            </a:endParaRPr>
          </a:p>
          <a:p>
            <a:pPr marL="264795" indent="-252095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264795" algn="l"/>
              </a:tabLst>
            </a:pPr>
            <a:r>
              <a:rPr sz="2000" u="heavy" spc="-40" dirty="0">
                <a:solidFill>
                  <a:srgbClr val="E6B8B8"/>
                </a:solidFill>
                <a:uFill>
                  <a:solidFill>
                    <a:srgbClr val="E6B8B8"/>
                  </a:solidFill>
                </a:uFill>
                <a:latin typeface="Times New Roman"/>
                <a:cs typeface="Times New Roman"/>
              </a:rPr>
              <a:t>Пропиленгликоль</a:t>
            </a:r>
            <a:r>
              <a:rPr sz="2000" u="heavy" dirty="0">
                <a:solidFill>
                  <a:srgbClr val="E6B8B8"/>
                </a:solidFill>
                <a:uFill>
                  <a:solidFill>
                    <a:srgbClr val="E6B8B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E6B8B8"/>
                </a:solidFill>
                <a:latin typeface="Times New Roman"/>
                <a:cs typeface="Times New Roman"/>
              </a:rPr>
              <a:t>–</a:t>
            </a:r>
            <a:r>
              <a:rPr sz="2000" spc="-40" dirty="0">
                <a:solidFill>
                  <a:srgbClr val="E6B8B8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E6B8B8"/>
                </a:solidFill>
                <a:latin typeface="Times New Roman"/>
                <a:cs typeface="Times New Roman"/>
              </a:rPr>
              <a:t>отвечает</a:t>
            </a:r>
            <a:r>
              <a:rPr sz="2000" spc="-75" dirty="0">
                <a:solidFill>
                  <a:srgbClr val="E6B8B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E6B8B8"/>
                </a:solidFill>
                <a:latin typeface="Times New Roman"/>
                <a:cs typeface="Times New Roman"/>
              </a:rPr>
              <a:t>за</a:t>
            </a:r>
            <a:r>
              <a:rPr sz="2000" spc="-40" dirty="0">
                <a:solidFill>
                  <a:srgbClr val="E6B8B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E6B8B8"/>
                </a:solidFill>
                <a:latin typeface="Times New Roman"/>
                <a:cs typeface="Times New Roman"/>
              </a:rPr>
              <a:t>насыщенность</a:t>
            </a:r>
            <a:r>
              <a:rPr sz="2000" spc="-25" dirty="0">
                <a:solidFill>
                  <a:srgbClr val="E6B8B8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E6B8B8"/>
                </a:solidFill>
                <a:latin typeface="Times New Roman"/>
                <a:cs typeface="Times New Roman"/>
              </a:rPr>
              <a:t>вкуса.</a:t>
            </a:r>
            <a:endParaRPr sz="2000">
              <a:latin typeface="Times New Roman"/>
              <a:cs typeface="Times New Roman"/>
            </a:endParaRPr>
          </a:p>
          <a:p>
            <a:pPr marL="264795" indent="-252095">
              <a:lnSpc>
                <a:spcPct val="100000"/>
              </a:lnSpc>
              <a:spcBef>
                <a:spcPts val="495"/>
              </a:spcBef>
              <a:buAutoNum type="arabicPeriod"/>
              <a:tabLst>
                <a:tab pos="264795" algn="l"/>
              </a:tabLst>
            </a:pPr>
            <a:r>
              <a:rPr sz="2000" u="heavy" spc="-40" dirty="0">
                <a:solidFill>
                  <a:srgbClr val="E6B8B8"/>
                </a:solidFill>
                <a:uFill>
                  <a:solidFill>
                    <a:srgbClr val="E6B8B8"/>
                  </a:solidFill>
                </a:uFill>
                <a:latin typeface="Times New Roman"/>
                <a:cs typeface="Times New Roman"/>
              </a:rPr>
              <a:t>Ароматизатор</a:t>
            </a:r>
            <a:r>
              <a:rPr sz="2000" spc="-114" dirty="0">
                <a:solidFill>
                  <a:srgbClr val="E6B8B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E6B8B8"/>
                </a:solidFill>
                <a:latin typeface="Times New Roman"/>
                <a:cs typeface="Times New Roman"/>
              </a:rPr>
              <a:t>(обычные</a:t>
            </a:r>
            <a:r>
              <a:rPr sz="2000" spc="-30" dirty="0">
                <a:solidFill>
                  <a:srgbClr val="E6B8B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E6B8B8"/>
                </a:solidFill>
                <a:latin typeface="Times New Roman"/>
                <a:cs typeface="Times New Roman"/>
              </a:rPr>
              <a:t>пищевые</a:t>
            </a:r>
            <a:r>
              <a:rPr sz="2000" spc="10" dirty="0">
                <a:solidFill>
                  <a:srgbClr val="E6B8B8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E6B8B8"/>
                </a:solidFill>
                <a:latin typeface="Times New Roman"/>
                <a:cs typeface="Times New Roman"/>
              </a:rPr>
              <a:t>ароматизаторы).</a:t>
            </a:r>
            <a:endParaRPr sz="2000">
              <a:latin typeface="Times New Roman"/>
              <a:cs typeface="Times New Roman"/>
            </a:endParaRPr>
          </a:p>
          <a:p>
            <a:pPr marL="264795" indent="-252095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264795" algn="l"/>
              </a:tabLst>
            </a:pPr>
            <a:r>
              <a:rPr sz="2000" u="heavy" spc="-40" dirty="0">
                <a:solidFill>
                  <a:srgbClr val="E6B8B8"/>
                </a:solidFill>
                <a:uFill>
                  <a:solidFill>
                    <a:srgbClr val="E6B8B8"/>
                  </a:solidFill>
                </a:uFill>
                <a:latin typeface="Times New Roman"/>
                <a:cs typeface="Times New Roman"/>
              </a:rPr>
              <a:t>Никотин </a:t>
            </a:r>
            <a:r>
              <a:rPr sz="2000" dirty="0">
                <a:solidFill>
                  <a:srgbClr val="E6B8B8"/>
                </a:solidFill>
                <a:latin typeface="Times New Roman"/>
                <a:cs typeface="Times New Roman"/>
              </a:rPr>
              <a:t>(не</a:t>
            </a:r>
            <a:r>
              <a:rPr sz="2000" spc="-45" dirty="0">
                <a:solidFill>
                  <a:srgbClr val="E6B8B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E6B8B8"/>
                </a:solidFill>
                <a:latin typeface="Times New Roman"/>
                <a:cs typeface="Times New Roman"/>
              </a:rPr>
              <a:t>во</a:t>
            </a:r>
            <a:r>
              <a:rPr sz="2000" spc="-50" dirty="0">
                <a:solidFill>
                  <a:srgbClr val="E6B8B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E6B8B8"/>
                </a:solidFill>
                <a:latin typeface="Times New Roman"/>
                <a:cs typeface="Times New Roman"/>
              </a:rPr>
              <a:t>всех).</a:t>
            </a:r>
            <a:r>
              <a:rPr sz="2000" spc="-90" dirty="0">
                <a:solidFill>
                  <a:srgbClr val="E6B8B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E6B8B8"/>
                </a:solidFill>
                <a:latin typeface="Times New Roman"/>
                <a:cs typeface="Times New Roman"/>
              </a:rPr>
              <a:t>Самые</a:t>
            </a:r>
            <a:r>
              <a:rPr sz="2000" spc="-40" dirty="0">
                <a:solidFill>
                  <a:srgbClr val="E6B8B8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E6B8B8"/>
                </a:solidFill>
                <a:latin typeface="Times New Roman"/>
                <a:cs typeface="Times New Roman"/>
              </a:rPr>
              <a:t>популярные</a:t>
            </a:r>
            <a:r>
              <a:rPr sz="2000" spc="-15" dirty="0">
                <a:solidFill>
                  <a:srgbClr val="E6B8B8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E6B8B8"/>
                </a:solidFill>
                <a:latin typeface="Times New Roman"/>
                <a:cs typeface="Times New Roman"/>
              </a:rPr>
              <a:t>его</a:t>
            </a:r>
            <a:r>
              <a:rPr sz="2000" spc="-45" dirty="0">
                <a:solidFill>
                  <a:srgbClr val="E6B8B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E6B8B8"/>
                </a:solidFill>
                <a:latin typeface="Times New Roman"/>
                <a:cs typeface="Times New Roman"/>
              </a:rPr>
              <a:t>дозировки</a:t>
            </a:r>
            <a:r>
              <a:rPr sz="2000" spc="-65" dirty="0">
                <a:solidFill>
                  <a:srgbClr val="E6B8B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E6B8B8"/>
                </a:solidFill>
                <a:latin typeface="Times New Roman"/>
                <a:cs typeface="Times New Roman"/>
              </a:rPr>
              <a:t>из</a:t>
            </a:r>
            <a:r>
              <a:rPr sz="2000" spc="-35" dirty="0">
                <a:solidFill>
                  <a:srgbClr val="E6B8B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E6B8B8"/>
                </a:solidFill>
                <a:latin typeface="Times New Roman"/>
                <a:cs typeface="Times New Roman"/>
              </a:rPr>
              <a:t>сегмента</a:t>
            </a:r>
            <a:r>
              <a:rPr sz="2000" spc="-35" dirty="0">
                <a:solidFill>
                  <a:srgbClr val="E6B8B8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E6B8B8"/>
                </a:solidFill>
                <a:latin typeface="Times New Roman"/>
                <a:cs typeface="Times New Roman"/>
              </a:rPr>
              <a:t>низкого</a:t>
            </a:r>
            <a:r>
              <a:rPr sz="2000" spc="-80" dirty="0">
                <a:solidFill>
                  <a:srgbClr val="E6B8B8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E6B8B8"/>
                </a:solidFill>
                <a:latin typeface="Times New Roman"/>
                <a:cs typeface="Times New Roman"/>
              </a:rPr>
              <a:t>никотина:</a:t>
            </a:r>
            <a:endParaRPr sz="2000">
              <a:latin typeface="Times New Roman"/>
              <a:cs typeface="Times New Roman"/>
            </a:endParaRPr>
          </a:p>
          <a:p>
            <a:pPr marL="3390265">
              <a:lnSpc>
                <a:spcPct val="100000"/>
              </a:lnSpc>
              <a:spcBef>
                <a:spcPts val="505"/>
              </a:spcBef>
              <a:tabLst>
                <a:tab pos="4725670" algn="l"/>
              </a:tabLst>
            </a:pPr>
            <a:r>
              <a:rPr sz="2000" dirty="0">
                <a:solidFill>
                  <a:srgbClr val="E6B8B8"/>
                </a:solidFill>
                <a:latin typeface="Times New Roman"/>
                <a:cs typeface="Times New Roman"/>
              </a:rPr>
              <a:t>3</a:t>
            </a:r>
            <a:r>
              <a:rPr sz="2000" spc="-10" dirty="0">
                <a:solidFill>
                  <a:srgbClr val="E6B8B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E6B8B8"/>
                </a:solidFill>
                <a:latin typeface="Times New Roman"/>
                <a:cs typeface="Times New Roman"/>
              </a:rPr>
              <a:t>мг</a:t>
            </a:r>
            <a:r>
              <a:rPr sz="2000" spc="-35" dirty="0">
                <a:solidFill>
                  <a:srgbClr val="E6B8B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E6B8B8"/>
                </a:solidFill>
                <a:latin typeface="Times New Roman"/>
                <a:cs typeface="Times New Roman"/>
              </a:rPr>
              <a:t>и</a:t>
            </a:r>
            <a:r>
              <a:rPr sz="2000" spc="10" dirty="0">
                <a:solidFill>
                  <a:srgbClr val="E6B8B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E6B8B8"/>
                </a:solidFill>
                <a:latin typeface="Times New Roman"/>
                <a:cs typeface="Times New Roman"/>
              </a:rPr>
              <a:t>6</a:t>
            </a:r>
            <a:r>
              <a:rPr sz="2000" spc="-10" dirty="0">
                <a:solidFill>
                  <a:srgbClr val="E6B8B8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E6B8B8"/>
                </a:solidFill>
                <a:latin typeface="Times New Roman"/>
                <a:cs typeface="Times New Roman"/>
              </a:rPr>
              <a:t>мг,</a:t>
            </a:r>
            <a:r>
              <a:rPr sz="2000" dirty="0">
                <a:solidFill>
                  <a:srgbClr val="E6B8B8"/>
                </a:solidFill>
                <a:latin typeface="Times New Roman"/>
                <a:cs typeface="Times New Roman"/>
              </a:rPr>
              <a:t>	из</a:t>
            </a:r>
            <a:r>
              <a:rPr sz="2000" spc="-20" dirty="0">
                <a:solidFill>
                  <a:srgbClr val="E6B8B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E6B8B8"/>
                </a:solidFill>
                <a:latin typeface="Times New Roman"/>
                <a:cs typeface="Times New Roman"/>
              </a:rPr>
              <a:t>сегмента</a:t>
            </a:r>
            <a:r>
              <a:rPr sz="2000" spc="-15" dirty="0">
                <a:solidFill>
                  <a:srgbClr val="E6B8B8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E6B8B8"/>
                </a:solidFill>
                <a:latin typeface="Times New Roman"/>
                <a:cs typeface="Times New Roman"/>
              </a:rPr>
              <a:t>высокого</a:t>
            </a:r>
            <a:r>
              <a:rPr sz="2000" spc="-20" dirty="0">
                <a:solidFill>
                  <a:srgbClr val="E6B8B8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E6B8B8"/>
                </a:solidFill>
                <a:latin typeface="Times New Roman"/>
                <a:cs typeface="Times New Roman"/>
              </a:rPr>
              <a:t>никотина:</a:t>
            </a:r>
            <a:r>
              <a:rPr sz="2000" spc="-70" dirty="0">
                <a:solidFill>
                  <a:srgbClr val="E6B8B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E6B8B8"/>
                </a:solidFill>
                <a:latin typeface="Times New Roman"/>
                <a:cs typeface="Times New Roman"/>
              </a:rPr>
              <a:t>12</a:t>
            </a:r>
            <a:r>
              <a:rPr sz="2000" spc="-20" dirty="0">
                <a:solidFill>
                  <a:srgbClr val="E6B8B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E6B8B8"/>
                </a:solidFill>
                <a:latin typeface="Times New Roman"/>
                <a:cs typeface="Times New Roman"/>
              </a:rPr>
              <a:t>мг</a:t>
            </a:r>
            <a:r>
              <a:rPr sz="2000" spc="-25" dirty="0">
                <a:solidFill>
                  <a:srgbClr val="E6B8B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E6B8B8"/>
                </a:solidFill>
                <a:latin typeface="Times New Roman"/>
                <a:cs typeface="Times New Roman"/>
              </a:rPr>
              <a:t>и</a:t>
            </a:r>
            <a:r>
              <a:rPr sz="2000" spc="-10" dirty="0">
                <a:solidFill>
                  <a:srgbClr val="E6B8B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E6B8B8"/>
                </a:solidFill>
                <a:latin typeface="Times New Roman"/>
                <a:cs typeface="Times New Roman"/>
              </a:rPr>
              <a:t>18</a:t>
            </a:r>
            <a:r>
              <a:rPr sz="2000" spc="-40" dirty="0">
                <a:solidFill>
                  <a:srgbClr val="E6B8B8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E6B8B8"/>
                </a:solidFill>
                <a:latin typeface="Times New Roman"/>
                <a:cs typeface="Times New Roman"/>
              </a:rPr>
              <a:t>мг.</a:t>
            </a:r>
            <a:endParaRPr sz="2000">
              <a:latin typeface="Times New Roman"/>
              <a:cs typeface="Times New Roman"/>
            </a:endParaRPr>
          </a:p>
          <a:p>
            <a:pPr marL="264795" indent="-252095">
              <a:lnSpc>
                <a:spcPct val="100000"/>
              </a:lnSpc>
              <a:spcBef>
                <a:spcPts val="1200"/>
              </a:spcBef>
              <a:buAutoNum type="arabicPeriod" startAt="5"/>
              <a:tabLst>
                <a:tab pos="264795" algn="l"/>
              </a:tabLst>
            </a:pPr>
            <a:r>
              <a:rPr sz="2000" u="heavy" spc="-10" dirty="0">
                <a:solidFill>
                  <a:srgbClr val="E6B8B8"/>
                </a:solidFill>
                <a:uFill>
                  <a:solidFill>
                    <a:srgbClr val="E6B8B8"/>
                  </a:solidFill>
                </a:uFill>
                <a:latin typeface="Times New Roman"/>
                <a:cs typeface="Times New Roman"/>
              </a:rPr>
              <a:t>Дистиллированная</a:t>
            </a:r>
            <a:r>
              <a:rPr sz="2000" u="heavy" spc="-70" dirty="0">
                <a:solidFill>
                  <a:srgbClr val="E6B8B8"/>
                </a:solidFill>
                <a:uFill>
                  <a:solidFill>
                    <a:srgbClr val="E6B8B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30" dirty="0">
                <a:solidFill>
                  <a:srgbClr val="E6B8B8"/>
                </a:solidFill>
                <a:uFill>
                  <a:solidFill>
                    <a:srgbClr val="E6B8B8"/>
                  </a:solidFill>
                </a:uFill>
                <a:latin typeface="Times New Roman"/>
                <a:cs typeface="Times New Roman"/>
              </a:rPr>
              <a:t>вода</a:t>
            </a:r>
            <a:r>
              <a:rPr sz="2000" spc="-90" dirty="0">
                <a:solidFill>
                  <a:srgbClr val="E6B8B8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E6B8B8"/>
                </a:solidFill>
                <a:latin typeface="Times New Roman"/>
                <a:cs typeface="Times New Roman"/>
              </a:rPr>
              <a:t>—</a:t>
            </a:r>
            <a:endParaRPr sz="2000">
              <a:latin typeface="Times New Roman"/>
              <a:cs typeface="Times New Roman"/>
            </a:endParaRPr>
          </a:p>
          <a:p>
            <a:pPr marL="12700" marR="5135880">
              <a:lnSpc>
                <a:spcPct val="114799"/>
              </a:lnSpc>
              <a:spcBef>
                <a:spcPts val="135"/>
              </a:spcBef>
            </a:pPr>
            <a:r>
              <a:rPr sz="2000" spc="-25" dirty="0">
                <a:solidFill>
                  <a:srgbClr val="E6B8B8"/>
                </a:solidFill>
                <a:latin typeface="Times New Roman"/>
                <a:cs typeface="Times New Roman"/>
              </a:rPr>
              <a:t>необязательный</a:t>
            </a:r>
            <a:r>
              <a:rPr sz="2000" spc="5" dirty="0">
                <a:solidFill>
                  <a:srgbClr val="E6B8B8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E6B8B8"/>
                </a:solidFill>
                <a:latin typeface="Times New Roman"/>
                <a:cs typeface="Times New Roman"/>
              </a:rPr>
              <a:t>компонент;</a:t>
            </a:r>
            <a:r>
              <a:rPr sz="2000" spc="-90" dirty="0">
                <a:solidFill>
                  <a:srgbClr val="E6B8B8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E6B8B8"/>
                </a:solidFill>
                <a:latin typeface="Times New Roman"/>
                <a:cs typeface="Times New Roman"/>
              </a:rPr>
              <a:t>действует как </a:t>
            </a:r>
            <a:r>
              <a:rPr sz="2000" spc="-10" dirty="0">
                <a:solidFill>
                  <a:srgbClr val="E6B8B8"/>
                </a:solidFill>
                <a:latin typeface="Times New Roman"/>
                <a:cs typeface="Times New Roman"/>
              </a:rPr>
              <a:t>растворитель;</a:t>
            </a:r>
            <a:r>
              <a:rPr sz="2000" spc="-35" dirty="0">
                <a:solidFill>
                  <a:srgbClr val="E6B8B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E6B8B8"/>
                </a:solidFill>
                <a:latin typeface="Times New Roman"/>
                <a:cs typeface="Times New Roman"/>
              </a:rPr>
              <a:t>придаёт</a:t>
            </a:r>
            <a:r>
              <a:rPr sz="2000" spc="-15" dirty="0">
                <a:solidFill>
                  <a:srgbClr val="E6B8B8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E6B8B8"/>
                </a:solidFill>
                <a:latin typeface="Times New Roman"/>
                <a:cs typeface="Times New Roman"/>
              </a:rPr>
              <a:t>жидкости дополнительную</a:t>
            </a:r>
            <a:r>
              <a:rPr sz="2000" spc="-65" dirty="0">
                <a:solidFill>
                  <a:srgbClr val="E6B8B8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E6B8B8"/>
                </a:solidFill>
                <a:latin typeface="Times New Roman"/>
                <a:cs typeface="Times New Roman"/>
              </a:rPr>
              <a:t>текучесть.</a:t>
            </a:r>
            <a:endParaRPr sz="2000">
              <a:latin typeface="Times New Roman"/>
              <a:cs typeface="Times New Roman"/>
            </a:endParaRPr>
          </a:p>
          <a:p>
            <a:pPr marL="12700" marR="5464175" indent="252729">
              <a:lnSpc>
                <a:spcPct val="114799"/>
              </a:lnSpc>
              <a:spcBef>
                <a:spcPts val="405"/>
              </a:spcBef>
              <a:buAutoNum type="arabicPeriod" startAt="6"/>
              <a:tabLst>
                <a:tab pos="265430" algn="l"/>
              </a:tabLst>
            </a:pPr>
            <a:r>
              <a:rPr sz="2000" u="heavy" dirty="0">
                <a:solidFill>
                  <a:srgbClr val="E6B8B8"/>
                </a:solidFill>
                <a:uFill>
                  <a:solidFill>
                    <a:srgbClr val="E6B8B8"/>
                  </a:solidFill>
                </a:uFill>
                <a:latin typeface="Times New Roman"/>
                <a:cs typeface="Times New Roman"/>
              </a:rPr>
              <a:t>Красители</a:t>
            </a:r>
            <a:r>
              <a:rPr sz="2000" spc="-65" dirty="0">
                <a:solidFill>
                  <a:srgbClr val="E6B8B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E6B8B8"/>
                </a:solidFill>
                <a:latin typeface="Times New Roman"/>
                <a:cs typeface="Times New Roman"/>
              </a:rPr>
              <a:t>—</a:t>
            </a:r>
            <a:r>
              <a:rPr sz="2000" spc="-40" dirty="0">
                <a:solidFill>
                  <a:srgbClr val="E6B8B8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E6B8B8"/>
                </a:solidFill>
                <a:latin typeface="Times New Roman"/>
                <a:cs typeface="Times New Roman"/>
              </a:rPr>
              <a:t>необязательный </a:t>
            </a:r>
            <a:r>
              <a:rPr sz="2000" spc="-35" dirty="0">
                <a:solidFill>
                  <a:srgbClr val="E6B8B8"/>
                </a:solidFill>
                <a:latin typeface="Times New Roman"/>
                <a:cs typeface="Times New Roman"/>
              </a:rPr>
              <a:t>компонент;</a:t>
            </a:r>
            <a:r>
              <a:rPr sz="2000" spc="-65" dirty="0">
                <a:solidFill>
                  <a:srgbClr val="E6B8B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E6B8B8"/>
                </a:solidFill>
                <a:latin typeface="Times New Roman"/>
                <a:cs typeface="Times New Roman"/>
              </a:rPr>
              <a:t>применяется</a:t>
            </a:r>
            <a:r>
              <a:rPr sz="2000" spc="-30" dirty="0">
                <a:solidFill>
                  <a:srgbClr val="E6B8B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E6B8B8"/>
                </a:solidFill>
                <a:latin typeface="Times New Roman"/>
                <a:cs typeface="Times New Roman"/>
              </a:rPr>
              <a:t>для </a:t>
            </a:r>
            <a:r>
              <a:rPr sz="2000" spc="-10" dirty="0">
                <a:solidFill>
                  <a:srgbClr val="E6B8B8"/>
                </a:solidFill>
                <a:latin typeface="Times New Roman"/>
                <a:cs typeface="Times New Roman"/>
              </a:rPr>
              <a:t>придания </a:t>
            </a:r>
            <a:r>
              <a:rPr sz="2000" spc="-20" dirty="0">
                <a:solidFill>
                  <a:srgbClr val="E6B8B8"/>
                </a:solidFill>
                <a:latin typeface="Times New Roman"/>
                <a:cs typeface="Times New Roman"/>
              </a:rPr>
              <a:t>жидкости</a:t>
            </a:r>
            <a:r>
              <a:rPr sz="2000" spc="-55" dirty="0">
                <a:solidFill>
                  <a:srgbClr val="E6B8B8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E6B8B8"/>
                </a:solidFill>
                <a:latin typeface="Times New Roman"/>
                <a:cs typeface="Times New Roman"/>
              </a:rPr>
              <a:t>цвета.</a:t>
            </a:r>
            <a:endParaRPr sz="2000">
              <a:latin typeface="Times New Roman"/>
              <a:cs typeface="Times New Roman"/>
            </a:endParaRPr>
          </a:p>
          <a:p>
            <a:pPr marL="264795" indent="-252095">
              <a:lnSpc>
                <a:spcPct val="100000"/>
              </a:lnSpc>
              <a:spcBef>
                <a:spcPts val="755"/>
              </a:spcBef>
              <a:buAutoNum type="arabicPeriod" startAt="6"/>
              <a:tabLst>
                <a:tab pos="264795" algn="l"/>
              </a:tabLst>
            </a:pPr>
            <a:r>
              <a:rPr sz="2000" u="heavy" dirty="0">
                <a:solidFill>
                  <a:srgbClr val="E6B8B8"/>
                </a:solidFill>
                <a:uFill>
                  <a:solidFill>
                    <a:srgbClr val="E6B8B8"/>
                  </a:solidFill>
                </a:uFill>
                <a:latin typeface="Times New Roman"/>
                <a:cs typeface="Times New Roman"/>
              </a:rPr>
              <a:t>Металлы</a:t>
            </a:r>
            <a:r>
              <a:rPr sz="2000" spc="-35" dirty="0">
                <a:solidFill>
                  <a:srgbClr val="E6B8B8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E6B8B8"/>
                </a:solidFill>
                <a:latin typeface="Times New Roman"/>
                <a:cs typeface="Times New Roman"/>
              </a:rPr>
              <a:t>(свинец,</a:t>
            </a:r>
            <a:r>
              <a:rPr sz="2000" spc="-55" dirty="0">
                <a:solidFill>
                  <a:srgbClr val="E6B8B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E6B8B8"/>
                </a:solidFill>
                <a:latin typeface="Times New Roman"/>
                <a:cs typeface="Times New Roman"/>
              </a:rPr>
              <a:t>цинк,</a:t>
            </a:r>
            <a:r>
              <a:rPr sz="2000" spc="-20" dirty="0">
                <a:solidFill>
                  <a:srgbClr val="E6B8B8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E6B8B8"/>
                </a:solidFill>
                <a:latin typeface="Times New Roman"/>
                <a:cs typeface="Times New Roman"/>
              </a:rPr>
              <a:t>хром,</a:t>
            </a:r>
            <a:r>
              <a:rPr sz="2000" spc="-114" dirty="0">
                <a:solidFill>
                  <a:srgbClr val="E6B8B8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E6B8B8"/>
                </a:solidFill>
                <a:latin typeface="Times New Roman"/>
                <a:cs typeface="Times New Roman"/>
              </a:rPr>
              <a:t>никель).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407157" y="104394"/>
            <a:ext cx="3970020" cy="553085"/>
          </a:xfrm>
          <a:custGeom>
            <a:avLst/>
            <a:gdLst/>
            <a:ahLst/>
            <a:cxnLst/>
            <a:rect l="l" t="t" r="r" b="b"/>
            <a:pathLst>
              <a:path w="3970020" h="553085">
                <a:moveTo>
                  <a:pt x="0" y="92201"/>
                </a:moveTo>
                <a:lnTo>
                  <a:pt x="7239" y="56260"/>
                </a:lnTo>
                <a:lnTo>
                  <a:pt x="26924" y="27050"/>
                </a:lnTo>
                <a:lnTo>
                  <a:pt x="56134" y="7238"/>
                </a:lnTo>
                <a:lnTo>
                  <a:pt x="91948" y="0"/>
                </a:lnTo>
                <a:lnTo>
                  <a:pt x="3877818" y="0"/>
                </a:lnTo>
                <a:lnTo>
                  <a:pt x="3913631" y="7238"/>
                </a:lnTo>
                <a:lnTo>
                  <a:pt x="3942842" y="27050"/>
                </a:lnTo>
                <a:lnTo>
                  <a:pt x="3962527" y="56260"/>
                </a:lnTo>
                <a:lnTo>
                  <a:pt x="3969766" y="92201"/>
                </a:lnTo>
                <a:lnTo>
                  <a:pt x="3969766" y="460882"/>
                </a:lnTo>
                <a:lnTo>
                  <a:pt x="3962527" y="496823"/>
                </a:lnTo>
                <a:lnTo>
                  <a:pt x="3942842" y="526033"/>
                </a:lnTo>
                <a:lnTo>
                  <a:pt x="3913631" y="545845"/>
                </a:lnTo>
                <a:lnTo>
                  <a:pt x="3877818" y="553084"/>
                </a:lnTo>
                <a:lnTo>
                  <a:pt x="91948" y="553084"/>
                </a:lnTo>
                <a:lnTo>
                  <a:pt x="56134" y="545845"/>
                </a:lnTo>
                <a:lnTo>
                  <a:pt x="26924" y="526033"/>
                </a:lnTo>
                <a:lnTo>
                  <a:pt x="7239" y="496823"/>
                </a:lnTo>
                <a:lnTo>
                  <a:pt x="0" y="460882"/>
                </a:lnTo>
                <a:lnTo>
                  <a:pt x="0" y="92201"/>
                </a:lnTo>
                <a:close/>
              </a:path>
            </a:pathLst>
          </a:custGeom>
          <a:ln w="28956">
            <a:solidFill>
              <a:srgbClr val="C0504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91788" y="-15113"/>
            <a:ext cx="3455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none" dirty="0">
                <a:solidFill>
                  <a:srgbClr val="F952D4"/>
                </a:solidFill>
              </a:rPr>
              <a:t>В</a:t>
            </a:r>
            <a:r>
              <a:rPr sz="3600" u="none" spc="-80" dirty="0">
                <a:solidFill>
                  <a:srgbClr val="F952D4"/>
                </a:solidFill>
              </a:rPr>
              <a:t> </a:t>
            </a:r>
            <a:r>
              <a:rPr sz="3600" u="none" dirty="0">
                <a:solidFill>
                  <a:srgbClr val="F952D4"/>
                </a:solidFill>
              </a:rPr>
              <a:t>чем</a:t>
            </a:r>
            <a:r>
              <a:rPr sz="3600" u="none" spc="-85" dirty="0">
                <a:solidFill>
                  <a:srgbClr val="F952D4"/>
                </a:solidFill>
              </a:rPr>
              <a:t> </a:t>
            </a:r>
            <a:r>
              <a:rPr sz="3600" u="none" dirty="0">
                <a:solidFill>
                  <a:srgbClr val="F952D4"/>
                </a:solidFill>
              </a:rPr>
              <a:t>же</a:t>
            </a:r>
            <a:r>
              <a:rPr sz="3600" u="none" spc="-70" dirty="0">
                <a:solidFill>
                  <a:srgbClr val="F952D4"/>
                </a:solidFill>
              </a:rPr>
              <a:t> </a:t>
            </a:r>
            <a:r>
              <a:rPr sz="3600" u="none" spc="-10" dirty="0">
                <a:solidFill>
                  <a:srgbClr val="F952D4"/>
                </a:solidFill>
              </a:rPr>
              <a:t>подвох?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495805" y="463172"/>
            <a:ext cx="8441690" cy="4991735"/>
          </a:xfrm>
          <a:prstGeom prst="rect">
            <a:avLst/>
          </a:prstGeom>
        </p:spPr>
        <p:txBody>
          <a:bodyPr vert="horz" wrap="square" lIns="0" tIns="254000" rIns="0" bIns="0" rtlCol="0">
            <a:spAutoFit/>
          </a:bodyPr>
          <a:lstStyle/>
          <a:p>
            <a:pPr marL="1486535" indent="-323215">
              <a:lnSpc>
                <a:spcPct val="100000"/>
              </a:lnSpc>
              <a:spcBef>
                <a:spcPts val="2000"/>
              </a:spcBef>
              <a:buClr>
                <a:srgbClr val="000000"/>
              </a:buClr>
              <a:buSzPct val="45312"/>
              <a:buFont typeface="Wingdings"/>
              <a:buChar char=""/>
              <a:tabLst>
                <a:tab pos="1486535" algn="l"/>
              </a:tabLst>
            </a:pPr>
            <a:r>
              <a:rPr sz="3200" u="heavy" dirty="0">
                <a:solidFill>
                  <a:srgbClr val="D99492"/>
                </a:solidFill>
                <a:uFill>
                  <a:solidFill>
                    <a:srgbClr val="D99492"/>
                  </a:solidFill>
                </a:uFill>
                <a:latin typeface="Times New Roman"/>
                <a:cs typeface="Times New Roman"/>
              </a:rPr>
              <a:t>1.</a:t>
            </a:r>
            <a:r>
              <a:rPr sz="3200" u="heavy" spc="-85" dirty="0">
                <a:solidFill>
                  <a:srgbClr val="D99492"/>
                </a:solidFill>
                <a:uFill>
                  <a:solidFill>
                    <a:srgbClr val="D9949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heavy" spc="-20" dirty="0">
                <a:solidFill>
                  <a:srgbClr val="D99492"/>
                </a:solidFill>
                <a:uFill>
                  <a:solidFill>
                    <a:srgbClr val="D99492"/>
                  </a:solidFill>
                </a:uFill>
                <a:latin typeface="Times New Roman"/>
                <a:cs typeface="Times New Roman"/>
              </a:rPr>
              <a:t>Механическая</a:t>
            </a:r>
            <a:r>
              <a:rPr sz="3200" u="heavy" spc="-100" dirty="0">
                <a:solidFill>
                  <a:srgbClr val="D99492"/>
                </a:solidFill>
                <a:uFill>
                  <a:solidFill>
                    <a:srgbClr val="D9949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heavy" dirty="0">
                <a:solidFill>
                  <a:srgbClr val="D99492"/>
                </a:solidFill>
                <a:uFill>
                  <a:solidFill>
                    <a:srgbClr val="D99492"/>
                  </a:solidFill>
                </a:uFill>
                <a:latin typeface="Times New Roman"/>
                <a:cs typeface="Times New Roman"/>
              </a:rPr>
              <a:t>сторона</a:t>
            </a:r>
            <a:r>
              <a:rPr sz="3200" u="heavy" spc="-135" dirty="0">
                <a:solidFill>
                  <a:srgbClr val="D99492"/>
                </a:solidFill>
                <a:uFill>
                  <a:solidFill>
                    <a:srgbClr val="D9949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heavy" spc="-10" dirty="0">
                <a:solidFill>
                  <a:srgbClr val="D99492"/>
                </a:solidFill>
                <a:uFill>
                  <a:solidFill>
                    <a:srgbClr val="D99492"/>
                  </a:solidFill>
                </a:uFill>
                <a:latin typeface="Times New Roman"/>
                <a:cs typeface="Times New Roman"/>
              </a:rPr>
              <a:t>вопроса</a:t>
            </a:r>
            <a:endParaRPr sz="3200">
              <a:latin typeface="Times New Roman"/>
              <a:cs typeface="Times New Roman"/>
            </a:endParaRPr>
          </a:p>
          <a:p>
            <a:pPr marL="12700" marR="78740">
              <a:lnSpc>
                <a:spcPct val="100000"/>
              </a:lnSpc>
              <a:spcBef>
                <a:spcPts val="1425"/>
              </a:spcBef>
            </a:pP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Нарушении</a:t>
            </a:r>
            <a:r>
              <a:rPr sz="24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техники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безопасности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или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почему</a:t>
            </a:r>
            <a:r>
              <a:rPr sz="24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может</a:t>
            </a:r>
            <a:r>
              <a:rPr sz="24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взорваться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ЭС:</a:t>
            </a:r>
            <a:endParaRPr sz="2400">
              <a:latin typeface="Times New Roman"/>
              <a:cs typeface="Times New Roman"/>
            </a:endParaRPr>
          </a:p>
          <a:p>
            <a:pPr marL="698500" marR="153035" indent="-686435">
              <a:lnSpc>
                <a:spcPct val="100000"/>
              </a:lnSpc>
              <a:spcBef>
                <a:spcPts val="610"/>
              </a:spcBef>
              <a:buClr>
                <a:srgbClr val="F952D4"/>
              </a:buClr>
              <a:buSzPct val="88636"/>
              <a:buFont typeface="Wingdings"/>
              <a:buChar char=""/>
              <a:tabLst>
                <a:tab pos="698500" algn="l"/>
              </a:tabLst>
            </a:pP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Неправильная</a:t>
            </a:r>
            <a:r>
              <a:rPr sz="2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установка</a:t>
            </a:r>
            <a:r>
              <a:rPr sz="22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Times New Roman"/>
                <a:cs typeface="Times New Roman"/>
              </a:rPr>
              <a:t>аккумулятора.</a:t>
            </a:r>
            <a:r>
              <a:rPr sz="22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(плюсовой</a:t>
            </a:r>
            <a:r>
              <a:rPr sz="2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минусовой контакты);</a:t>
            </a:r>
            <a:endParaRPr sz="2200">
              <a:latin typeface="Times New Roman"/>
              <a:cs typeface="Times New Roman"/>
            </a:endParaRPr>
          </a:p>
          <a:p>
            <a:pPr marL="698500" indent="-685800">
              <a:lnSpc>
                <a:spcPct val="100000"/>
              </a:lnSpc>
              <a:spcBef>
                <a:spcPts val="600"/>
              </a:spcBef>
              <a:buClr>
                <a:srgbClr val="F952D4"/>
              </a:buClr>
              <a:buSzPct val="88636"/>
              <a:buFont typeface="Wingdings"/>
              <a:buChar char=""/>
              <a:tabLst>
                <a:tab pos="698500" algn="l"/>
              </a:tabLst>
            </a:pPr>
            <a:r>
              <a:rPr sz="2200" spc="-55" dirty="0">
                <a:solidFill>
                  <a:srgbClr val="FFFFFF"/>
                </a:solidFill>
                <a:latin typeface="Times New Roman"/>
                <a:cs typeface="Times New Roman"/>
              </a:rPr>
              <a:t>Устаревание</a:t>
            </a:r>
            <a:r>
              <a:rPr sz="22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Times New Roman"/>
                <a:cs typeface="Times New Roman"/>
              </a:rPr>
              <a:t>аккумулятора</a:t>
            </a:r>
            <a:r>
              <a:rPr sz="2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(смена</a:t>
            </a:r>
            <a:r>
              <a:rPr sz="2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примерно</a:t>
            </a:r>
            <a:r>
              <a:rPr sz="2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2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раз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год);</a:t>
            </a:r>
            <a:endParaRPr sz="2200">
              <a:latin typeface="Times New Roman"/>
              <a:cs typeface="Times New Roman"/>
            </a:endParaRPr>
          </a:p>
          <a:p>
            <a:pPr marL="698500" marR="5080" indent="-686435">
              <a:lnSpc>
                <a:spcPct val="100000"/>
              </a:lnSpc>
              <a:spcBef>
                <a:spcPts val="605"/>
              </a:spcBef>
              <a:buClr>
                <a:srgbClr val="F952D4"/>
              </a:buClr>
              <a:buSzPct val="88636"/>
              <a:buFont typeface="Wingdings"/>
              <a:buChar char=""/>
              <a:tabLst>
                <a:tab pos="698500" algn="l"/>
              </a:tabLst>
            </a:pP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Попадание</a:t>
            </a:r>
            <a:r>
              <a:rPr sz="22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22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Times New Roman"/>
                <a:cs typeface="Times New Roman"/>
              </a:rPr>
              <a:t>аккумулятор</a:t>
            </a:r>
            <a:r>
              <a:rPr sz="22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металлических</a:t>
            </a:r>
            <a:r>
              <a:rPr sz="2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частей</a:t>
            </a:r>
            <a:r>
              <a:rPr sz="22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(нельзя</a:t>
            </a:r>
            <a:r>
              <a:rPr sz="2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носить </a:t>
            </a:r>
            <a:r>
              <a:rPr sz="2200" spc="-45" dirty="0">
                <a:solidFill>
                  <a:srgbClr val="FFFFFF"/>
                </a:solidFill>
                <a:latin typeface="Times New Roman"/>
                <a:cs typeface="Times New Roman"/>
              </a:rPr>
              <a:t>аккумуляторы</a:t>
            </a:r>
            <a:r>
              <a:rPr sz="22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Times New Roman"/>
                <a:cs typeface="Times New Roman"/>
              </a:rPr>
              <a:t>кармане,</a:t>
            </a:r>
            <a:r>
              <a:rPr sz="22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Times New Roman"/>
                <a:cs typeface="Times New Roman"/>
              </a:rPr>
              <a:t>сумке</a:t>
            </a:r>
            <a:r>
              <a:rPr sz="22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велика вероятность,</a:t>
            </a:r>
            <a:r>
              <a:rPr sz="22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что</a:t>
            </a:r>
            <a:r>
              <a:rPr sz="2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Times New Roman"/>
                <a:cs typeface="Times New Roman"/>
              </a:rPr>
              <a:t>при </a:t>
            </a:r>
            <a:r>
              <a:rPr sz="2200" spc="-20" dirty="0">
                <a:solidFill>
                  <a:srgbClr val="FFFFFF"/>
                </a:solidFill>
                <a:latin typeface="Times New Roman"/>
                <a:cs typeface="Times New Roman"/>
              </a:rPr>
              <a:t>соприкосновении</a:t>
            </a:r>
            <a:r>
              <a:rPr sz="2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металлическими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частями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 аккумулятор</a:t>
            </a:r>
            <a:r>
              <a:rPr sz="2200" spc="5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Times New Roman"/>
                <a:cs typeface="Times New Roman"/>
              </a:rPr>
              <a:t>начнет</a:t>
            </a:r>
            <a:r>
              <a:rPr sz="22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Times New Roman"/>
                <a:cs typeface="Times New Roman"/>
              </a:rPr>
              <a:t>отдавать</a:t>
            </a:r>
            <a:r>
              <a:rPr sz="22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энергию);</a:t>
            </a:r>
            <a:endParaRPr sz="2200">
              <a:latin typeface="Times New Roman"/>
              <a:cs typeface="Times New Roman"/>
            </a:endParaRPr>
          </a:p>
          <a:p>
            <a:pPr marL="698500" indent="-685800">
              <a:lnSpc>
                <a:spcPct val="100000"/>
              </a:lnSpc>
              <a:spcBef>
                <a:spcPts val="600"/>
              </a:spcBef>
              <a:buClr>
                <a:srgbClr val="F952D4"/>
              </a:buClr>
              <a:buSzPct val="88636"/>
              <a:buFont typeface="Wingdings"/>
              <a:buChar char=""/>
              <a:tabLst>
                <a:tab pos="698500" algn="l"/>
              </a:tabLst>
            </a:pP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Несвоевременная</a:t>
            </a:r>
            <a:r>
              <a:rPr sz="2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смена</a:t>
            </a:r>
            <a:r>
              <a:rPr sz="22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Times New Roman"/>
                <a:cs typeface="Times New Roman"/>
              </a:rPr>
              <a:t>термоусадки</a:t>
            </a:r>
            <a:r>
              <a:rPr sz="2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(если</a:t>
            </a:r>
            <a:r>
              <a:rPr sz="2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пластиковая</a:t>
            </a:r>
            <a:endParaRPr sz="2200">
              <a:latin typeface="Times New Roman"/>
              <a:cs typeface="Times New Roman"/>
            </a:endParaRPr>
          </a:p>
          <a:p>
            <a:pPr marL="698500">
              <a:lnSpc>
                <a:spcPct val="100000"/>
              </a:lnSpc>
            </a:pP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прослойка</a:t>
            </a:r>
            <a:r>
              <a:rPr sz="22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пришла</a:t>
            </a:r>
            <a:r>
              <a:rPr sz="22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Times New Roman"/>
                <a:cs typeface="Times New Roman"/>
              </a:rPr>
              <a:t>негодность,</a:t>
            </a:r>
            <a:r>
              <a:rPr sz="2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Times New Roman"/>
                <a:cs typeface="Times New Roman"/>
              </a:rPr>
              <a:t>возможно</a:t>
            </a:r>
            <a:r>
              <a:rPr sz="2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Times New Roman"/>
                <a:cs typeface="Times New Roman"/>
              </a:rPr>
              <a:t>короткое</a:t>
            </a:r>
            <a:r>
              <a:rPr sz="22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замыкание).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25773" y="32765"/>
            <a:ext cx="4023360" cy="676275"/>
          </a:xfrm>
          <a:custGeom>
            <a:avLst/>
            <a:gdLst/>
            <a:ahLst/>
            <a:cxnLst/>
            <a:rect l="l" t="t" r="r" b="b"/>
            <a:pathLst>
              <a:path w="4023359" h="676275">
                <a:moveTo>
                  <a:pt x="0" y="112649"/>
                </a:moveTo>
                <a:lnTo>
                  <a:pt x="8889" y="68834"/>
                </a:lnTo>
                <a:lnTo>
                  <a:pt x="33020" y="33020"/>
                </a:lnTo>
                <a:lnTo>
                  <a:pt x="68706" y="8889"/>
                </a:lnTo>
                <a:lnTo>
                  <a:pt x="112522" y="0"/>
                </a:lnTo>
                <a:lnTo>
                  <a:pt x="3910583" y="0"/>
                </a:lnTo>
                <a:lnTo>
                  <a:pt x="3954399" y="8889"/>
                </a:lnTo>
                <a:lnTo>
                  <a:pt x="3990085" y="33020"/>
                </a:lnTo>
                <a:lnTo>
                  <a:pt x="4014216" y="68834"/>
                </a:lnTo>
                <a:lnTo>
                  <a:pt x="4023105" y="112649"/>
                </a:lnTo>
                <a:lnTo>
                  <a:pt x="4023105" y="563499"/>
                </a:lnTo>
                <a:lnTo>
                  <a:pt x="4014216" y="607313"/>
                </a:lnTo>
                <a:lnTo>
                  <a:pt x="3990085" y="643128"/>
                </a:lnTo>
                <a:lnTo>
                  <a:pt x="3954399" y="667258"/>
                </a:lnTo>
                <a:lnTo>
                  <a:pt x="3910583" y="676148"/>
                </a:lnTo>
                <a:lnTo>
                  <a:pt x="112522" y="676148"/>
                </a:lnTo>
                <a:lnTo>
                  <a:pt x="68706" y="667258"/>
                </a:lnTo>
                <a:lnTo>
                  <a:pt x="33020" y="643128"/>
                </a:lnTo>
                <a:lnTo>
                  <a:pt x="8889" y="607313"/>
                </a:lnTo>
                <a:lnTo>
                  <a:pt x="0" y="563499"/>
                </a:lnTo>
                <a:lnTo>
                  <a:pt x="0" y="112649"/>
                </a:lnTo>
                <a:close/>
              </a:path>
            </a:pathLst>
          </a:custGeom>
          <a:ln w="28956">
            <a:solidFill>
              <a:srgbClr val="C0504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81260" cy="5671185"/>
            <a:chOff x="0" y="0"/>
            <a:chExt cx="10081260" cy="56711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62984" y="0"/>
              <a:ext cx="6018275" cy="29977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523"/>
              <a:ext cx="4062984" cy="56692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62984" y="2997707"/>
              <a:ext cx="6018275" cy="26730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803</Words>
  <Application>Microsoft Office PowerPoint</Application>
  <PresentationFormat>Произвольный</PresentationFormat>
  <Paragraphs>93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Times New Roman</vt:lpstr>
      <vt:lpstr>Wingdings</vt:lpstr>
      <vt:lpstr>Office Theme</vt:lpstr>
      <vt:lpstr>Презентация PowerPoint</vt:lpstr>
      <vt:lpstr>Почему это актуально?</vt:lpstr>
      <vt:lpstr>Очевидные минусы использования ЭС:</vt:lpstr>
      <vt:lpstr>Смертельный эффект!</vt:lpstr>
      <vt:lpstr>Классификация ЭС</vt:lpstr>
      <vt:lpstr>Презентация PowerPoint</vt:lpstr>
      <vt:lpstr>Состав жидкости:</vt:lpstr>
      <vt:lpstr>В чем же подвох?</vt:lpstr>
      <vt:lpstr>Презентация PowerPoint</vt:lpstr>
      <vt:lpstr>2. Влияние на дыхательную</vt:lpstr>
      <vt:lpstr>Презентация PowerPoint</vt:lpstr>
      <vt:lpstr>4. Возникновение зависимости и влияние на ЦНС</vt:lpstr>
      <vt:lpstr>5. Влияние на ЖКТ:</vt:lpstr>
      <vt:lpstr>Правовое урегулирование в России и других странах</vt:lpstr>
      <vt:lpstr>Презентация PowerPoint</vt:lpstr>
      <vt:lpstr>Сомнительные плюсы, не перевешивающие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 Windows</cp:lastModifiedBy>
  <cp:revision>1</cp:revision>
  <dcterms:created xsi:type="dcterms:W3CDTF">2024-02-01T01:26:41Z</dcterms:created>
  <dcterms:modified xsi:type="dcterms:W3CDTF">2024-02-01T01:27:46Z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2022-11-11T00:00:00Z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2024-02-01T00:00:00Z</vt:filetime>
  </property>
  <property fmtid="{D5CDD505-2E9C-101B-9397-08002B2CF9AE}" pid="5" name="Producer">
    <vt:lpwstr>Microsoft® PowerPoint® 2013</vt:lpwstr>
  </property>
</Properties>
</file>